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0B8390F-DBA6-4506-98C2-63DC6BBDEA29}">
  <a:tblStyle styleId="{20B8390F-DBA6-4506-98C2-63DC6BBDEA2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5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png>
</file>

<file path=ppt/media/image22.png>
</file>

<file path=ppt/media/image23.png>
</file>

<file path=ppt/media/image24.png>
</file>

<file path=ppt/media/image25.gif>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8127af459e_0_16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300">
                <a:latin typeface="Arial"/>
                <a:ea typeface="Arial"/>
                <a:cs typeface="Arial"/>
                <a:sym typeface="Arial"/>
              </a:rPr>
              <a:t>I talked with customer service department, firstly, we can put more emphasis on the 3 products: credit card,checking and bank account. I have processed the data. </a:t>
            </a:r>
            <a:endParaRPr sz="130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300">
                <a:latin typeface="Arial"/>
                <a:ea typeface="Arial"/>
                <a:cs typeface="Arial"/>
                <a:sym typeface="Arial"/>
              </a:rPr>
              <a:t>How long would you take to do the work?</a:t>
            </a:r>
            <a:endParaRPr/>
          </a:p>
        </p:txBody>
      </p:sp>
      <p:sp>
        <p:nvSpPr>
          <p:cNvPr id="170" name="Google Shape;170;g8127af459e_0_1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8127af459e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g8127af459e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8127af459e_0_12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这里可以说下试图用TF IDF 来识别1 和0 ，但是筛选下来的词频率非常低。也就是说其实monetary和non monetary的关键词还是比较接近的。</a:t>
            </a:r>
            <a:endParaRPr/>
          </a:p>
        </p:txBody>
      </p:sp>
      <p:sp>
        <p:nvSpPr>
          <p:cNvPr id="204" name="Google Shape;204;g8127af459e_0_1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8127c3ce45_4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8127c3ce45_4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bank account data </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US"/>
              <a:t>EX: WELLS FARGO → NO SPENDING LIMIT </a:t>
            </a:r>
            <a:endParaRPr/>
          </a:p>
        </p:txBody>
      </p:sp>
      <p:sp>
        <p:nvSpPr>
          <p:cNvPr id="212" name="Google Shape;212;g8127c3ce45_4_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ee2ff69ea_3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ee2ff69ea_3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SzPts val="1400"/>
              <a:buChar char="-"/>
            </a:pPr>
            <a:endParaRPr/>
          </a:p>
        </p:txBody>
      </p:sp>
      <p:sp>
        <p:nvSpPr>
          <p:cNvPr id="220" name="Google Shape;220;g7ee2ff69ea_3_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8127af459e_0_13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g8127af459e_0_1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8127c3ce45_2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8127c3ce45_2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SzPts val="1400"/>
              <a:buChar char="-"/>
            </a:pPr>
            <a:endParaRPr/>
          </a:p>
        </p:txBody>
      </p:sp>
      <p:sp>
        <p:nvSpPr>
          <p:cNvPr id="237" name="Google Shape;237;g8127c3ce45_2_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8137846f72_0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8137846f72_0_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As a result, for credit card, the optimal model contains 5 hidden layers with 8 nodes each. The AUC on the test set is about 0.779. Then for the product line of bank account, the optimal model has 2 hidden layers with 16 nodes each. And the AUC is about 0.757.</a:t>
            </a:r>
            <a:endParaRPr/>
          </a:p>
        </p:txBody>
      </p:sp>
      <p:sp>
        <p:nvSpPr>
          <p:cNvPr id="244" name="Google Shape;244;g8137846f72_0_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8127af459e_0_1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 third model is deep learning model with embedding each word into a vector space. Since there exist some connections and relationships like similarity among words under a certain context like our field of banking, I thought it is reasonable to train embeddings for this specific task.</a:t>
            </a:r>
            <a:endParaRPr/>
          </a:p>
        </p:txBody>
      </p:sp>
      <p:sp>
        <p:nvSpPr>
          <p:cNvPr id="253" name="Google Shape;253;g8127af459e_0_1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 name="Google Shape;90;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8127c3ce45_2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8127c3ce45_2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For both product lines of credit card and bank account, I used the unbalanced data set to train the model as well. And the size of vocabularies is also 8,000 like two previous models. I set the maximum length as 500 for each complaint. If a complaint narrative has less than 500 words, fill them with zeroes; if it has more than 500 words, cut them and only use the first 500. Then the embedding dimension is 150. 70% of the dataset is training set and 30% is test set.</a:t>
            </a:r>
            <a:endParaRPr/>
          </a:p>
        </p:txBody>
      </p:sp>
      <p:sp>
        <p:nvSpPr>
          <p:cNvPr id="261" name="Google Shape;261;g8127c3ce45_2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8127af459e_0_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8127af459e_0_9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As a result, for credit card, the optimal model contains 5 hidden layers with 8 nodes each. The AUC on the test set is about 0.779. Then for the product line of bank account, the optimal model has 2 hidden layers with 16 nodes each. And the AUC is about 0.757.</a:t>
            </a:r>
            <a:endParaRPr/>
          </a:p>
        </p:txBody>
      </p:sp>
      <p:sp>
        <p:nvSpPr>
          <p:cNvPr id="269" name="Google Shape;269;g8127af459e_0_9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8127c3ce45_2_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8127c3ce45_2_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Now, let’s compare the three models. The advantage of the deep learning model with embeddings is that the size of training matrix is much smaller than two other models, which can solve severe computer memory problems. However, in our case, the embedding model has the lowest AUCs on the test set for both product lines. The deep learning model with additional features has the highest AUCs, so we chose it as our champion to do following predictions.</a:t>
            </a:r>
            <a:endParaRPr/>
          </a:p>
        </p:txBody>
      </p:sp>
      <p:sp>
        <p:nvSpPr>
          <p:cNvPr id="279" name="Google Shape;279;g8127c3ce45_2_1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8127af459e_0_2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6" name="Google Shape;326;g8127af459e_0_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8127af459e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8127af459e_0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7" name="Google Shape;337;g8127af459e_0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8127c3ce45_5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8127c3ce45_5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5" name="Google Shape;345;g8127c3ce45_5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8127c3ce45_1_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8127c3ce45_1_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3" name="Google Shape;353;g8127c3ce45_1_3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127af459e_0_1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 will take your word</a:t>
            </a:r>
            <a:endParaRPr/>
          </a:p>
          <a:p>
            <a:pPr marL="0" lvl="0" indent="0" algn="l" rtl="0">
              <a:spcBef>
                <a:spcPts val="0"/>
              </a:spcBef>
              <a:spcAft>
                <a:spcPts val="0"/>
              </a:spcAft>
              <a:buNone/>
            </a:pPr>
            <a:endParaRPr/>
          </a:p>
        </p:txBody>
      </p:sp>
      <p:sp>
        <p:nvSpPr>
          <p:cNvPr id="358" name="Google Shape;358;g8127af459e_0_1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127c3ce45_3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127c3ce45_3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US"/>
              <a:t>Introduction</a:t>
            </a:r>
            <a:endParaRPr/>
          </a:p>
          <a:p>
            <a:pPr marL="914400" lvl="1" indent="-317500" algn="l" rtl="0">
              <a:spcBef>
                <a:spcPts val="0"/>
              </a:spcBef>
              <a:spcAft>
                <a:spcPts val="0"/>
              </a:spcAft>
              <a:buSzPts val="1400"/>
              <a:buChar char="-"/>
            </a:pPr>
            <a:r>
              <a:rPr lang="en-US"/>
              <a:t>major product lines</a:t>
            </a:r>
            <a:endParaRPr/>
          </a:p>
          <a:p>
            <a:pPr marL="914400" lvl="1" indent="-317500" algn="l" rtl="0">
              <a:spcBef>
                <a:spcPts val="0"/>
              </a:spcBef>
              <a:spcAft>
                <a:spcPts val="0"/>
              </a:spcAft>
              <a:buSzPts val="1400"/>
              <a:buChar char="-"/>
            </a:pPr>
            <a:r>
              <a:rPr lang="en-US"/>
              <a:t>major subsidiaries</a:t>
            </a:r>
            <a:endParaRPr/>
          </a:p>
        </p:txBody>
      </p:sp>
      <p:sp>
        <p:nvSpPr>
          <p:cNvPr id="124" name="Google Shape;124;g8127c3ce45_3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8127c3ce45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8127c3ce45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1" name="Google Shape;131;g8127c3ce45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8127c3ce45_1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8127c3ce45_1_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g8127c3ce45_1_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8127c3ce45_1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8127c3ce45_1_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latin typeface="Arial"/>
                <a:ea typeface="Arial"/>
                <a:cs typeface="Arial"/>
                <a:sym typeface="Arial"/>
              </a:rPr>
              <a:t>Based on the word clouds, we </a:t>
            </a:r>
            <a:endParaRPr sz="1400">
              <a:latin typeface="Arial"/>
              <a:ea typeface="Arial"/>
              <a:cs typeface="Arial"/>
              <a:sym typeface="Arial"/>
            </a:endParaRPr>
          </a:p>
          <a:p>
            <a:pPr marL="457200" lvl="0" indent="-317500" algn="l" rtl="0">
              <a:spcBef>
                <a:spcPts val="0"/>
              </a:spcBef>
              <a:spcAft>
                <a:spcPts val="0"/>
              </a:spcAft>
              <a:buSzPts val="1400"/>
              <a:buFont typeface="Arial"/>
              <a:buChar char="-"/>
            </a:pPr>
            <a:r>
              <a:rPr lang="en-US" sz="1400">
                <a:latin typeface="Arial"/>
                <a:ea typeface="Arial"/>
                <a:cs typeface="Arial"/>
                <a:sym typeface="Arial"/>
              </a:rPr>
              <a:t>Late Fee</a:t>
            </a:r>
            <a:endParaRPr sz="1400">
              <a:latin typeface="Arial"/>
              <a:ea typeface="Arial"/>
              <a:cs typeface="Arial"/>
              <a:sym typeface="Arial"/>
            </a:endParaRPr>
          </a:p>
          <a:p>
            <a:pPr marL="457200" lvl="0" indent="-317500" algn="l" rtl="0">
              <a:spcBef>
                <a:spcPts val="0"/>
              </a:spcBef>
              <a:spcAft>
                <a:spcPts val="0"/>
              </a:spcAft>
              <a:buSzPts val="1400"/>
              <a:buFont typeface="Arial"/>
              <a:buChar char="-"/>
            </a:pPr>
            <a:r>
              <a:rPr lang="en-US" sz="1400">
                <a:latin typeface="Arial"/>
                <a:ea typeface="Arial"/>
                <a:cs typeface="Arial"/>
                <a:sym typeface="Arial"/>
              </a:rPr>
              <a:t>Payment</a:t>
            </a:r>
            <a:endParaRPr sz="1400">
              <a:latin typeface="Arial"/>
              <a:ea typeface="Arial"/>
              <a:cs typeface="Arial"/>
              <a:sym typeface="Arial"/>
            </a:endParaRPr>
          </a:p>
          <a:p>
            <a:pPr marL="457200" lvl="0" indent="-317500" algn="l" rtl="0">
              <a:spcBef>
                <a:spcPts val="0"/>
              </a:spcBef>
              <a:spcAft>
                <a:spcPts val="0"/>
              </a:spcAft>
              <a:buSzPts val="1400"/>
              <a:buFont typeface="Arial"/>
              <a:buChar char="-"/>
            </a:pPr>
            <a:r>
              <a:rPr lang="en-US" sz="1400">
                <a:latin typeface="Arial"/>
                <a:ea typeface="Arial"/>
                <a:cs typeface="Arial"/>
                <a:sym typeface="Arial"/>
              </a:rPr>
              <a:t>Charge and bill</a:t>
            </a:r>
            <a:endParaRPr sz="1400">
              <a:latin typeface="Arial"/>
              <a:ea typeface="Arial"/>
              <a:cs typeface="Arial"/>
              <a:sym typeface="Arial"/>
            </a:endParaRPr>
          </a:p>
        </p:txBody>
      </p:sp>
      <p:sp>
        <p:nvSpPr>
          <p:cNvPr id="147" name="Google Shape;147;g8127c3ce45_1_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8127c3ce45_5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8127c3ce45_5_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bank account data </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US"/>
              <a:t>EX: WELLS FARGO → NO SPENDING LIMIT </a:t>
            </a:r>
            <a:endParaRPr/>
          </a:p>
        </p:txBody>
      </p:sp>
      <p:sp>
        <p:nvSpPr>
          <p:cNvPr id="154" name="Google Shape;154;g8127c3ce45_5_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8127af459e_0_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g8127af459e_0_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标题幻灯片">
  <p:cSld name="标题幻灯片">
    <p:spTree>
      <p:nvGrpSpPr>
        <p:cNvPr id="1" name="Shape 15"/>
        <p:cNvGrpSpPr/>
        <p:nvPr/>
      </p:nvGrpSpPr>
      <p:grpSpPr>
        <a:xfrm>
          <a:off x="0" y="0"/>
          <a:ext cx="0" cy="0"/>
          <a:chOff x="0" y="0"/>
          <a:chExt cx="0" cy="0"/>
        </a:xfrm>
      </p:grpSpPr>
      <p:pic>
        <p:nvPicPr>
          <p:cNvPr id="16" name="Google Shape;16;p2"/>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标题和竖排文字" type="vertTx">
  <p:cSld name="VERTICAL_TEXT">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 name="Google Shape;6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竖排标题与文本" type="vertTitleAndTx">
  <p:cSld name="VERTICAL_TITLE_AND_VERTICAL_TEXT">
    <p:spTree>
      <p:nvGrpSpPr>
        <p:cNvPr id="1" name="Shape 71"/>
        <p:cNvGrpSpPr/>
        <p:nvPr/>
      </p:nvGrpSpPr>
      <p:grpSpPr>
        <a:xfrm>
          <a:off x="0" y="0"/>
          <a:ext cx="0" cy="0"/>
          <a:chOff x="0" y="0"/>
          <a:chExt cx="0" cy="0"/>
        </a:xfrm>
      </p:grpSpPr>
      <p:sp>
        <p:nvSpPr>
          <p:cNvPr id="72" name="Google Shape;7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4" name="Google Shape;7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标题和内容">
  <p:cSld name="标题和内容">
    <p:spTree>
      <p:nvGrpSpPr>
        <p:cNvPr id="1"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节标题" type="secHead">
  <p:cSld name="SECTION_HEADER">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2" name="Google Shape;2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两栏内容" type="twoObj">
  <p:cSld name="TWO_OBJECT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较" type="twoTxTwoObj">
  <p:cSld name="TWO_OBJECTS_WITH_TEXT">
    <p:spTree>
      <p:nvGrpSpPr>
        <p:cNvPr id="1" name="Shape 32"/>
        <p:cNvGrpSpPr/>
        <p:nvPr/>
      </p:nvGrpSpPr>
      <p:grpSpPr>
        <a:xfrm>
          <a:off x="0" y="0"/>
          <a:ext cx="0" cy="0"/>
          <a:chOff x="0" y="0"/>
          <a:chExt cx="0" cy="0"/>
        </a:xfrm>
      </p:grpSpPr>
      <p:sp>
        <p:nvSpPr>
          <p:cNvPr id="33" name="Google Shape;33;p6"/>
          <p:cNvSpPr/>
          <p:nvPr/>
        </p:nvSpPr>
        <p:spPr>
          <a:xfrm>
            <a:off x="8482883" y="4007176"/>
            <a:ext cx="775136" cy="2308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0">
                <a:solidFill>
                  <a:srgbClr val="FFFFFF"/>
                </a:solidFill>
                <a:latin typeface="Calibri"/>
                <a:ea typeface="Calibri"/>
                <a:cs typeface="Calibri"/>
                <a:sym typeface="Calibri"/>
              </a:rPr>
              <a:t>PPT模板下载：www.1ppt.com/moban/          行业PPT模板：www.1ppt.com/hangye/ </a:t>
            </a:r>
            <a:endParaRPr/>
          </a:p>
          <a:p>
            <a:pPr marL="0" marR="0" lvl="0" indent="0" algn="l" rtl="0">
              <a:spcBef>
                <a:spcPts val="0"/>
              </a:spcBef>
              <a:spcAft>
                <a:spcPts val="0"/>
              </a:spcAft>
              <a:buNone/>
            </a:pPr>
            <a:r>
              <a:rPr lang="en-US" sz="100">
                <a:solidFill>
                  <a:srgbClr val="FFFFFF"/>
                </a:solidFill>
                <a:latin typeface="Calibri"/>
                <a:ea typeface="Calibri"/>
                <a:cs typeface="Calibri"/>
                <a:sym typeface="Calibri"/>
              </a:rPr>
              <a:t>节日PPT模板：www.1ppt.com/jieri/          PPT素材：www.1ppt.com/sucai/</a:t>
            </a:r>
            <a:endParaRPr/>
          </a:p>
          <a:p>
            <a:pPr marL="0" marR="0" lvl="0" indent="0" algn="l" rtl="0">
              <a:spcBef>
                <a:spcPts val="0"/>
              </a:spcBef>
              <a:spcAft>
                <a:spcPts val="0"/>
              </a:spcAft>
              <a:buNone/>
            </a:pPr>
            <a:r>
              <a:rPr lang="en-US" sz="100">
                <a:solidFill>
                  <a:srgbClr val="FFFFFF"/>
                </a:solidFill>
                <a:latin typeface="Calibri"/>
                <a:ea typeface="Calibri"/>
                <a:cs typeface="Calibri"/>
                <a:sym typeface="Calibri"/>
              </a:rPr>
              <a:t>PPT背景图片：www.1ppt.com/beijing/        PPT图表：www.1ppt.com/tubiao/      </a:t>
            </a:r>
            <a:endParaRPr/>
          </a:p>
          <a:p>
            <a:pPr marL="0" marR="0" lvl="0" indent="0" algn="l" rtl="0">
              <a:spcBef>
                <a:spcPts val="0"/>
              </a:spcBef>
              <a:spcAft>
                <a:spcPts val="0"/>
              </a:spcAft>
              <a:buNone/>
            </a:pPr>
            <a:r>
              <a:rPr lang="en-US" sz="100">
                <a:solidFill>
                  <a:srgbClr val="FFFFFF"/>
                </a:solidFill>
                <a:latin typeface="Calibri"/>
                <a:ea typeface="Calibri"/>
                <a:cs typeface="Calibri"/>
                <a:sym typeface="Calibri"/>
              </a:rPr>
              <a:t>精美PPT下载：www.1ppt.com/xiazai/         PPT教程： www.1ppt.com/powerpoint/      </a:t>
            </a:r>
            <a:endParaRPr/>
          </a:p>
          <a:p>
            <a:pPr marL="0" marR="0" lvl="0" indent="0" algn="l" rtl="0">
              <a:spcBef>
                <a:spcPts val="0"/>
              </a:spcBef>
              <a:spcAft>
                <a:spcPts val="0"/>
              </a:spcAft>
              <a:buNone/>
            </a:pPr>
            <a:r>
              <a:rPr lang="en-US" sz="100">
                <a:solidFill>
                  <a:srgbClr val="FFFFFF"/>
                </a:solidFill>
                <a:latin typeface="Calibri"/>
                <a:ea typeface="Calibri"/>
                <a:cs typeface="Calibri"/>
                <a:sym typeface="Calibri"/>
              </a:rPr>
              <a:t>PPT课件：www.1ppt.com/kejian/             字体下载：www.1ppt.com/ziti/</a:t>
            </a:r>
            <a:endParaRPr/>
          </a:p>
          <a:p>
            <a:pPr marL="0" marR="0" lvl="0" indent="0" algn="l" rtl="0">
              <a:spcBef>
                <a:spcPts val="0"/>
              </a:spcBef>
              <a:spcAft>
                <a:spcPts val="0"/>
              </a:spcAft>
              <a:buNone/>
            </a:pPr>
            <a:r>
              <a:rPr lang="en-US" sz="100">
                <a:solidFill>
                  <a:srgbClr val="FFFFFF"/>
                </a:solidFill>
                <a:latin typeface="Calibri"/>
                <a:ea typeface="Calibri"/>
                <a:cs typeface="Calibri"/>
                <a:sym typeface="Calibri"/>
              </a:rPr>
              <a:t>工作总结PPT：www.1ppt.com/xiazai/zongjie/ 工作计划：www.1ppt.com/xiazai/jihua/</a:t>
            </a:r>
            <a:endParaRPr/>
          </a:p>
          <a:p>
            <a:pPr marL="0" marR="0" lvl="0" indent="0" algn="l" rtl="0">
              <a:spcBef>
                <a:spcPts val="0"/>
              </a:spcBef>
              <a:spcAft>
                <a:spcPts val="0"/>
              </a:spcAft>
              <a:buNone/>
            </a:pPr>
            <a:r>
              <a:rPr lang="en-US" sz="100">
                <a:solidFill>
                  <a:srgbClr val="FFFFFF"/>
                </a:solidFill>
                <a:latin typeface="Calibri"/>
                <a:ea typeface="Calibri"/>
                <a:cs typeface="Calibri"/>
                <a:sym typeface="Calibri"/>
              </a:rPr>
              <a:t>商务PPT模板：www.1ppt.com/moban/shangwu/  个人简历PPT：www.1ppt.com/xiazai/jianli/  </a:t>
            </a:r>
            <a:endParaRPr/>
          </a:p>
          <a:p>
            <a:pPr marL="0" marR="0" lvl="0" indent="0" algn="l" rtl="0">
              <a:spcBef>
                <a:spcPts val="0"/>
              </a:spcBef>
              <a:spcAft>
                <a:spcPts val="0"/>
              </a:spcAft>
              <a:buNone/>
            </a:pPr>
            <a:r>
              <a:rPr lang="en-US" sz="100">
                <a:solidFill>
                  <a:srgbClr val="FFFFFF"/>
                </a:solidFill>
                <a:latin typeface="Calibri"/>
                <a:ea typeface="Calibri"/>
                <a:cs typeface="Calibri"/>
                <a:sym typeface="Calibri"/>
              </a:rPr>
              <a:t>毕业答辩PPT：www.1ppt.com/xiazai/dabian/  工作汇报PPT：www.1ppt.com/xiazai/huibao/    </a:t>
            </a:r>
            <a:endParaRPr/>
          </a:p>
          <a:p>
            <a:pPr marL="0" marR="0" lvl="0" indent="0" algn="l" rtl="0">
              <a:spcBef>
                <a:spcPts val="0"/>
              </a:spcBef>
              <a:spcAft>
                <a:spcPts val="0"/>
              </a:spcAft>
              <a:buNone/>
            </a:pPr>
            <a:r>
              <a:rPr lang="en-US" sz="100">
                <a:solidFill>
                  <a:srgbClr val="FFFFFF"/>
                </a:solidFill>
                <a:latin typeface="Calibri"/>
                <a:ea typeface="Calibri"/>
                <a:cs typeface="Calibri"/>
                <a:sym typeface="Calibri"/>
              </a:rPr>
              <a:t> </a:t>
            </a:r>
            <a:endParaRPr/>
          </a:p>
        </p:txBody>
      </p:sp>
      <p:sp>
        <p:nvSpPr>
          <p:cNvPr id="34" name="Google Shape;34;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6" name="Google Shape;36;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8" name="Google Shape;38;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仅标题" type="titleOnly">
  <p:cSld name="TITLE_ONLY">
    <p:spTree>
      <p:nvGrpSpPr>
        <p:cNvPr id="1" name="Shape 42"/>
        <p:cNvGrpSpPr/>
        <p:nvPr/>
      </p:nvGrpSpPr>
      <p:grpSpPr>
        <a:xfrm>
          <a:off x="0" y="0"/>
          <a:ext cx="0" cy="0"/>
          <a:chOff x="0" y="0"/>
          <a:chExt cx="0" cy="0"/>
        </a:xfrm>
      </p:grpSpPr>
      <p:sp>
        <p:nvSpPr>
          <p:cNvPr id="43" name="Google Shape;43;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47"/>
        <p:cNvGrpSpPr/>
        <p:nvPr/>
      </p:nvGrpSpPr>
      <p:grpSpPr>
        <a:xfrm>
          <a:off x="0" y="0"/>
          <a:ext cx="0" cy="0"/>
          <a:chOff x="0" y="0"/>
          <a:chExt cx="0" cy="0"/>
        </a:xfrm>
      </p:grpSpPr>
      <p:sp>
        <p:nvSpPr>
          <p:cNvPr id="48" name="Google Shape;4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内容与标题" type="objTx">
  <p:cSld name="OBJECT_WITH_CAPTION_TEXT">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4" name="Google Shape;5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5" name="Google Shape;5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图片与标题" type="picTx">
  <p:cSld name="PICTURE_WITH_CAPTION_TEX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61" name="Google Shape;6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0.jpg"/><Relationship Id="rId5" Type="http://schemas.openxmlformats.org/officeDocument/2006/relationships/image" Target="../media/image19.jpg"/><Relationship Id="rId4" Type="http://schemas.openxmlformats.org/officeDocument/2006/relationships/image" Target="../media/image18.jp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4.png"/><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Google Shape;81;p13"/>
          <p:cNvPicPr preferRelativeResize="0"/>
          <p:nvPr/>
        </p:nvPicPr>
        <p:blipFill rotWithShape="1">
          <a:blip r:embed="rId3">
            <a:alphaModFix/>
          </a:blip>
          <a:srcRect/>
          <a:stretch/>
        </p:blipFill>
        <p:spPr>
          <a:xfrm>
            <a:off x="2185444" y="1660196"/>
            <a:ext cx="4107387" cy="5357461"/>
          </a:xfrm>
          <a:prstGeom prst="rect">
            <a:avLst/>
          </a:prstGeom>
          <a:noFill/>
          <a:ln>
            <a:noFill/>
          </a:ln>
        </p:spPr>
      </p:pic>
      <p:pic>
        <p:nvPicPr>
          <p:cNvPr id="82" name="Google Shape;82;p13"/>
          <p:cNvPicPr preferRelativeResize="0"/>
          <p:nvPr/>
        </p:nvPicPr>
        <p:blipFill rotWithShape="1">
          <a:blip r:embed="rId4">
            <a:alphaModFix/>
          </a:blip>
          <a:srcRect/>
          <a:stretch/>
        </p:blipFill>
        <p:spPr>
          <a:xfrm flipH="1">
            <a:off x="5163823" y="106"/>
            <a:ext cx="31667" cy="6840000"/>
          </a:xfrm>
          <a:prstGeom prst="rect">
            <a:avLst/>
          </a:prstGeom>
          <a:noFill/>
          <a:ln>
            <a:noFill/>
          </a:ln>
        </p:spPr>
      </p:pic>
      <p:pic>
        <p:nvPicPr>
          <p:cNvPr id="83" name="Google Shape;83;p13"/>
          <p:cNvPicPr preferRelativeResize="0"/>
          <p:nvPr/>
        </p:nvPicPr>
        <p:blipFill rotWithShape="1">
          <a:blip r:embed="rId5">
            <a:alphaModFix/>
          </a:blip>
          <a:srcRect/>
          <a:stretch/>
        </p:blipFill>
        <p:spPr>
          <a:xfrm>
            <a:off x="1484757" y="0"/>
            <a:ext cx="7389814" cy="7255454"/>
          </a:xfrm>
          <a:prstGeom prst="rect">
            <a:avLst/>
          </a:prstGeom>
          <a:noFill/>
          <a:ln>
            <a:noFill/>
          </a:ln>
        </p:spPr>
      </p:pic>
      <p:grpSp>
        <p:nvGrpSpPr>
          <p:cNvPr id="84" name="Google Shape;84;p13"/>
          <p:cNvGrpSpPr/>
          <p:nvPr/>
        </p:nvGrpSpPr>
        <p:grpSpPr>
          <a:xfrm>
            <a:off x="7727551" y="4471223"/>
            <a:ext cx="4095326" cy="585900"/>
            <a:chOff x="7474857" y="5073206"/>
            <a:chExt cx="5437236" cy="585900"/>
          </a:xfrm>
        </p:grpSpPr>
        <p:sp>
          <p:nvSpPr>
            <p:cNvPr id="85" name="Google Shape;85;p13"/>
            <p:cNvSpPr/>
            <p:nvPr/>
          </p:nvSpPr>
          <p:spPr>
            <a:xfrm>
              <a:off x="7474857" y="5073206"/>
              <a:ext cx="5341200" cy="585900"/>
            </a:xfrm>
            <a:prstGeom prst="roundRect">
              <a:avLst>
                <a:gd name="adj" fmla="val 50000"/>
              </a:avLst>
            </a:prstGeom>
            <a:solidFill>
              <a:srgbClr val="B88B0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 name="Google Shape;86;p13"/>
            <p:cNvSpPr txBox="1"/>
            <p:nvPr/>
          </p:nvSpPr>
          <p:spPr>
            <a:xfrm>
              <a:off x="7570893" y="5135302"/>
              <a:ext cx="53412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800">
                  <a:solidFill>
                    <a:schemeClr val="lt1"/>
                  </a:solidFill>
                  <a:latin typeface="Times New Roman"/>
                  <a:ea typeface="Times New Roman"/>
                  <a:cs typeface="Times New Roman"/>
                  <a:sym typeface="Times New Roman"/>
                </a:rPr>
                <a:t>sinoF5  Unstructured data</a:t>
              </a:r>
              <a:endParaRPr sz="2800">
                <a:latin typeface="Times New Roman"/>
                <a:ea typeface="Times New Roman"/>
                <a:cs typeface="Times New Roman"/>
                <a:sym typeface="Times New Roman"/>
              </a:endParaRPr>
            </a:p>
          </p:txBody>
        </p:sp>
      </p:grpSp>
      <p:sp>
        <p:nvSpPr>
          <p:cNvPr id="87" name="Google Shape;87;p13"/>
          <p:cNvSpPr txBox="1"/>
          <p:nvPr/>
        </p:nvSpPr>
        <p:spPr>
          <a:xfrm>
            <a:off x="7799875" y="386825"/>
            <a:ext cx="4362000" cy="1186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i="1">
                <a:solidFill>
                  <a:srgbClr val="B88B05"/>
                </a:solidFill>
                <a:latin typeface="Times New Roman"/>
                <a:ea typeface="Times New Roman"/>
                <a:cs typeface="Times New Roman"/>
                <a:sym typeface="Times New Roman"/>
              </a:rPr>
              <a:t>Automated </a:t>
            </a:r>
            <a:r>
              <a:rPr lang="en-US" sz="6000" b="1" i="1">
                <a:solidFill>
                  <a:schemeClr val="dk2"/>
                </a:solidFill>
                <a:latin typeface="Times New Roman"/>
                <a:ea typeface="Times New Roman"/>
                <a:cs typeface="Times New Roman"/>
                <a:sym typeface="Times New Roman"/>
              </a:rPr>
              <a:t>Bank</a:t>
            </a:r>
            <a:r>
              <a:rPr lang="en-US" sz="6000" b="1" i="1">
                <a:solidFill>
                  <a:srgbClr val="B88B05"/>
                </a:solidFill>
                <a:latin typeface="Times New Roman"/>
                <a:ea typeface="Times New Roman"/>
                <a:cs typeface="Times New Roman"/>
                <a:sym typeface="Times New Roman"/>
              </a:rPr>
              <a:t> </a:t>
            </a:r>
            <a:r>
              <a:rPr lang="en-US" sz="6000" b="1" i="1">
                <a:solidFill>
                  <a:schemeClr val="dk2"/>
                </a:solidFill>
                <a:latin typeface="Times New Roman"/>
                <a:ea typeface="Times New Roman"/>
                <a:cs typeface="Times New Roman"/>
                <a:sym typeface="Times New Roman"/>
              </a:rPr>
              <a:t>Complaints</a:t>
            </a:r>
            <a:endParaRPr sz="6000" b="1" i="1">
              <a:solidFill>
                <a:schemeClr val="dk2"/>
              </a:solidFill>
              <a:latin typeface="Times New Roman"/>
              <a:ea typeface="Times New Roman"/>
              <a:cs typeface="Times New Roman"/>
              <a:sym typeface="Times New Roman"/>
            </a:endParaRPr>
          </a:p>
          <a:p>
            <a:pPr marL="0" marR="0" lvl="0" indent="0" algn="l" rtl="0">
              <a:spcBef>
                <a:spcPts val="0"/>
              </a:spcBef>
              <a:spcAft>
                <a:spcPts val="0"/>
              </a:spcAft>
              <a:buNone/>
            </a:pPr>
            <a:r>
              <a:rPr lang="en-US" sz="6000" b="1" i="1">
                <a:solidFill>
                  <a:srgbClr val="B88B05"/>
                </a:solidFill>
                <a:latin typeface="Times New Roman"/>
                <a:ea typeface="Times New Roman"/>
                <a:cs typeface="Times New Roman"/>
                <a:sym typeface="Times New Roman"/>
              </a:rPr>
              <a:t>Monitoring</a:t>
            </a:r>
            <a:endParaRPr sz="6000" b="1" i="1">
              <a:solidFill>
                <a:schemeClr val="dk2"/>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83"/>
                                        </p:tgtEl>
                                        <p:attrNameLst>
                                          <p:attrName>style.visibility</p:attrName>
                                        </p:attrNameLst>
                                      </p:cBhvr>
                                      <p:to>
                                        <p:strVal val="visible"/>
                                      </p:to>
                                    </p:set>
                                    <p:anim calcmode="lin" valueType="num">
                                      <p:cBhvr additive="base">
                                        <p:cTn id="7" dur="500"/>
                                        <p:tgtEl>
                                          <p:spTgt spid="83"/>
                                        </p:tgtEl>
                                        <p:attrNameLst>
                                          <p:attrName>ppt_w</p:attrName>
                                        </p:attrNameLst>
                                      </p:cBhvr>
                                      <p:tavLst>
                                        <p:tav tm="0">
                                          <p:val>
                                            <p:strVal val="0"/>
                                          </p:val>
                                        </p:tav>
                                        <p:tav tm="100000">
                                          <p:val>
                                            <p:strVal val="#ppt_w"/>
                                          </p:val>
                                        </p:tav>
                                      </p:tavLst>
                                    </p:anim>
                                    <p:anim calcmode="lin" valueType="num">
                                      <p:cBhvr additive="base">
                                        <p:cTn id="8" dur="500"/>
                                        <p:tgtEl>
                                          <p:spTgt spid="83"/>
                                        </p:tgtEl>
                                        <p:attrNameLst>
                                          <p:attrName>ppt_h</p:attrName>
                                        </p:attrNameLst>
                                      </p:cBhvr>
                                      <p:tavLst>
                                        <p:tav tm="0">
                                          <p:val>
                                            <p:strVal val="0"/>
                                          </p:val>
                                        </p:tav>
                                        <p:tav tm="100000">
                                          <p:val>
                                            <p:strVal val="#ppt_h"/>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81"/>
                                        </p:tgtEl>
                                        <p:attrNameLst>
                                          <p:attrName>style.visibility</p:attrName>
                                        </p:attrNameLst>
                                      </p:cBhvr>
                                      <p:to>
                                        <p:strVal val="visible"/>
                                      </p:to>
                                    </p:set>
                                    <p:animEffect transition="in" filter="fade">
                                      <p:cBhvr>
                                        <p:cTn id="12" dur="500"/>
                                        <p:tgtEl>
                                          <p:spTgt spid="81"/>
                                        </p:tgtEl>
                                      </p:cBhvr>
                                    </p:animEffect>
                                  </p:childTnLst>
                                </p:cTn>
                              </p:par>
                              <p:par>
                                <p:cTn id="13" presetID="10" presetClass="entr" presetSubtype="0" fill="hold" nodeType="withEffect">
                                  <p:stCondLst>
                                    <p:cond delay="0"/>
                                  </p:stCondLst>
                                  <p:childTnLst>
                                    <p:set>
                                      <p:cBhvr>
                                        <p:cTn id="14" dur="1" fill="hold">
                                          <p:stCondLst>
                                            <p:cond delay="0"/>
                                          </p:stCondLst>
                                        </p:cTn>
                                        <p:tgtEl>
                                          <p:spTgt spid="82"/>
                                        </p:tgtEl>
                                        <p:attrNameLst>
                                          <p:attrName>style.visibility</p:attrName>
                                        </p:attrNameLst>
                                      </p:cBhvr>
                                      <p:to>
                                        <p:strVal val="visible"/>
                                      </p:to>
                                    </p:set>
                                    <p:animEffect transition="in" filter="fade">
                                      <p:cBhvr>
                                        <p:cTn id="15" dur="500"/>
                                        <p:tgtEl>
                                          <p:spTgt spid="82"/>
                                        </p:tgtEl>
                                      </p:cBhvr>
                                    </p:animEffect>
                                  </p:childTnLst>
                                </p:cTn>
                              </p:par>
                              <p:par>
                                <p:cTn id="16" presetID="2" presetClass="entr" presetSubtype="2" fill="hold" nodeType="withEffect">
                                  <p:stCondLst>
                                    <p:cond delay="0"/>
                                  </p:stCondLst>
                                  <p:childTnLst>
                                    <p:set>
                                      <p:cBhvr>
                                        <p:cTn id="17" dur="1" fill="hold">
                                          <p:stCondLst>
                                            <p:cond delay="0"/>
                                          </p:stCondLst>
                                        </p:cTn>
                                        <p:tgtEl>
                                          <p:spTgt spid="84"/>
                                        </p:tgtEl>
                                        <p:attrNameLst>
                                          <p:attrName>style.visibility</p:attrName>
                                        </p:attrNameLst>
                                      </p:cBhvr>
                                      <p:to>
                                        <p:strVal val="visible"/>
                                      </p:to>
                                    </p:set>
                                    <p:anim calcmode="lin" valueType="num">
                                      <p:cBhvr additive="base">
                                        <p:cTn id="18" dur="500"/>
                                        <p:tgtEl>
                                          <p:spTgt spid="8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Google Shape;172;p22"/>
          <p:cNvPicPr preferRelativeResize="0"/>
          <p:nvPr/>
        </p:nvPicPr>
        <p:blipFill rotWithShape="1">
          <a:blip r:embed="rId3">
            <a:alphaModFix/>
          </a:blip>
          <a:srcRect/>
          <a:stretch/>
        </p:blipFill>
        <p:spPr>
          <a:xfrm>
            <a:off x="7124090" y="1500539"/>
            <a:ext cx="4107387" cy="5357462"/>
          </a:xfrm>
          <a:prstGeom prst="rect">
            <a:avLst/>
          </a:prstGeom>
          <a:noFill/>
          <a:ln>
            <a:noFill/>
          </a:ln>
        </p:spPr>
      </p:pic>
      <p:pic>
        <p:nvPicPr>
          <p:cNvPr id="173" name="Google Shape;173;p22"/>
          <p:cNvPicPr preferRelativeResize="0"/>
          <p:nvPr/>
        </p:nvPicPr>
        <p:blipFill rotWithShape="1">
          <a:blip r:embed="rId4">
            <a:alphaModFix/>
          </a:blip>
          <a:srcRect l="20099" t="12793" r="9965" b="16168"/>
          <a:stretch/>
        </p:blipFill>
        <p:spPr>
          <a:xfrm>
            <a:off x="2120900" y="901700"/>
            <a:ext cx="4838701" cy="4826000"/>
          </a:xfrm>
          <a:prstGeom prst="rect">
            <a:avLst/>
          </a:prstGeom>
          <a:noFill/>
          <a:ln>
            <a:noFill/>
          </a:ln>
        </p:spPr>
      </p:pic>
      <p:pic>
        <p:nvPicPr>
          <p:cNvPr id="174" name="Google Shape;174;p22"/>
          <p:cNvPicPr preferRelativeResize="0"/>
          <p:nvPr/>
        </p:nvPicPr>
        <p:blipFill rotWithShape="1">
          <a:blip r:embed="rId4">
            <a:alphaModFix/>
          </a:blip>
          <a:srcRect l="20099" t="12798" r="9965" b="45795"/>
          <a:stretch/>
        </p:blipFill>
        <p:spPr>
          <a:xfrm>
            <a:off x="7838886" y="2540000"/>
            <a:ext cx="2964802" cy="1723500"/>
          </a:xfrm>
          <a:prstGeom prst="rect">
            <a:avLst/>
          </a:prstGeom>
          <a:noFill/>
          <a:ln>
            <a:noFill/>
          </a:ln>
        </p:spPr>
      </p:pic>
      <p:sp>
        <p:nvSpPr>
          <p:cNvPr id="175" name="Google Shape;175;p22"/>
          <p:cNvSpPr/>
          <p:nvPr/>
        </p:nvSpPr>
        <p:spPr>
          <a:xfrm>
            <a:off x="2679367" y="2206100"/>
            <a:ext cx="6833400" cy="2057400"/>
          </a:xfrm>
          <a:prstGeom prst="roundRect">
            <a:avLst>
              <a:gd name="adj" fmla="val 12346"/>
            </a:avLst>
          </a:prstGeom>
          <a:blipFill rotWithShape="1">
            <a:blip r:embed="rId5">
              <a:alphaModFix/>
            </a:blip>
            <a:tile tx="0" ty="0" sx="99997" sy="99997" flip="none" algn="tl"/>
          </a:blipFill>
          <a:ln w="12700" cap="flat" cmpd="sng">
            <a:solidFill>
              <a:srgbClr val="B88B0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6" name="Google Shape;176;p22"/>
          <p:cNvSpPr txBox="1"/>
          <p:nvPr/>
        </p:nvSpPr>
        <p:spPr>
          <a:xfrm>
            <a:off x="2855350" y="2477900"/>
            <a:ext cx="6833400" cy="15138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4600" b="1" dirty="0">
                <a:solidFill>
                  <a:schemeClr val="dk1"/>
                </a:solidFill>
                <a:latin typeface="Times New Roman"/>
                <a:ea typeface="Times New Roman"/>
                <a:cs typeface="Times New Roman"/>
                <a:sym typeface="Times New Roman"/>
              </a:rPr>
              <a:t>Meeting </a:t>
            </a:r>
          </a:p>
          <a:p>
            <a:pPr marL="0" lvl="0" indent="0" algn="ctr" rtl="0">
              <a:lnSpc>
                <a:spcPct val="90000"/>
              </a:lnSpc>
              <a:spcBef>
                <a:spcPts val="0"/>
              </a:spcBef>
              <a:spcAft>
                <a:spcPts val="0"/>
              </a:spcAft>
              <a:buNone/>
            </a:pPr>
            <a:r>
              <a:rPr lang="en-US" altLang="zh-CN" sz="4600" b="1" dirty="0">
                <a:solidFill>
                  <a:schemeClr val="dk1"/>
                </a:solidFill>
                <a:latin typeface="Times New Roman"/>
                <a:ea typeface="Times New Roman"/>
                <a:cs typeface="Times New Roman"/>
                <a:sym typeface="Times New Roman"/>
              </a:rPr>
              <a:t>with Data Science Group</a:t>
            </a:r>
            <a:endParaRPr sz="4600" b="1" dirty="0">
              <a:solidFill>
                <a:schemeClr val="dk1"/>
              </a:solidFill>
              <a:latin typeface="Times New Roman"/>
              <a:ea typeface="Times New Roman"/>
              <a:cs typeface="Times New Roman"/>
              <a:sym typeface="Times New Roman"/>
            </a:endParaRPr>
          </a:p>
        </p:txBody>
      </p:sp>
      <p:pic>
        <p:nvPicPr>
          <p:cNvPr id="177" name="Google Shape;177;p22"/>
          <p:cNvPicPr preferRelativeResize="0"/>
          <p:nvPr/>
        </p:nvPicPr>
        <p:blipFill rotWithShape="1">
          <a:blip r:embed="rId6">
            <a:alphaModFix/>
          </a:blip>
          <a:srcRect/>
          <a:stretch/>
        </p:blipFill>
        <p:spPr>
          <a:xfrm>
            <a:off x="3617075" y="1825893"/>
            <a:ext cx="760413" cy="76041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73"/>
                                        </p:tgtEl>
                                        <p:attrNameLst>
                                          <p:attrName>style.visibility</p:attrName>
                                        </p:attrNameLst>
                                      </p:cBhvr>
                                      <p:to>
                                        <p:strVal val="visible"/>
                                      </p:to>
                                    </p:set>
                                    <p:animEffect transition="in" filter="fade">
                                      <p:cBhvr>
                                        <p:cTn id="7" dur="1000"/>
                                        <p:tgtEl>
                                          <p:spTgt spid="173"/>
                                        </p:tgtEl>
                                      </p:cBhvr>
                                    </p:animEffect>
                                  </p:childTnLst>
                                </p:cTn>
                              </p:par>
                              <p:par>
                                <p:cTn id="8" presetID="10" presetClass="entr" presetSubtype="0" fill="hold" nodeType="withEffect">
                                  <p:stCondLst>
                                    <p:cond delay="0"/>
                                  </p:stCondLst>
                                  <p:childTnLst>
                                    <p:set>
                                      <p:cBhvr>
                                        <p:cTn id="9" dur="1" fill="hold">
                                          <p:stCondLst>
                                            <p:cond delay="0"/>
                                          </p:stCondLst>
                                        </p:cTn>
                                        <p:tgtEl>
                                          <p:spTgt spid="174"/>
                                        </p:tgtEl>
                                        <p:attrNameLst>
                                          <p:attrName>style.visibility</p:attrName>
                                        </p:attrNameLst>
                                      </p:cBhvr>
                                      <p:to>
                                        <p:strVal val="visible"/>
                                      </p:to>
                                    </p:set>
                                    <p:animEffect transition="in" filter="fade">
                                      <p:cBhvr>
                                        <p:cTn id="10" dur="1000"/>
                                        <p:tgtEl>
                                          <p:spTgt spid="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182" name="Google Shape;182;p23"/>
          <p:cNvPicPr preferRelativeResize="0"/>
          <p:nvPr/>
        </p:nvPicPr>
        <p:blipFill rotWithShape="1">
          <a:blip r:embed="rId3">
            <a:alphaModFix/>
          </a:blip>
          <a:srcRect/>
          <a:stretch/>
        </p:blipFill>
        <p:spPr>
          <a:xfrm>
            <a:off x="7124090" y="1500539"/>
            <a:ext cx="4107387" cy="5357462"/>
          </a:xfrm>
          <a:prstGeom prst="rect">
            <a:avLst/>
          </a:prstGeom>
          <a:noFill/>
          <a:ln>
            <a:noFill/>
          </a:ln>
        </p:spPr>
      </p:pic>
      <p:pic>
        <p:nvPicPr>
          <p:cNvPr id="183" name="Google Shape;183;p23"/>
          <p:cNvPicPr preferRelativeResize="0"/>
          <p:nvPr/>
        </p:nvPicPr>
        <p:blipFill rotWithShape="1">
          <a:blip r:embed="rId4">
            <a:alphaModFix/>
          </a:blip>
          <a:srcRect l="20099" t="12793" r="9965" b="16168"/>
          <a:stretch/>
        </p:blipFill>
        <p:spPr>
          <a:xfrm>
            <a:off x="2120900" y="901700"/>
            <a:ext cx="4838701" cy="4826000"/>
          </a:xfrm>
          <a:prstGeom prst="rect">
            <a:avLst/>
          </a:prstGeom>
          <a:noFill/>
          <a:ln>
            <a:noFill/>
          </a:ln>
        </p:spPr>
      </p:pic>
      <p:pic>
        <p:nvPicPr>
          <p:cNvPr id="184" name="Google Shape;184;p23"/>
          <p:cNvPicPr preferRelativeResize="0"/>
          <p:nvPr/>
        </p:nvPicPr>
        <p:blipFill rotWithShape="1">
          <a:blip r:embed="rId4">
            <a:alphaModFix/>
          </a:blip>
          <a:srcRect l="20099" t="12798" r="9965" b="45795"/>
          <a:stretch/>
        </p:blipFill>
        <p:spPr>
          <a:xfrm>
            <a:off x="7838886" y="2540000"/>
            <a:ext cx="2964802" cy="1723500"/>
          </a:xfrm>
          <a:prstGeom prst="rect">
            <a:avLst/>
          </a:prstGeom>
          <a:noFill/>
          <a:ln>
            <a:noFill/>
          </a:ln>
        </p:spPr>
      </p:pic>
      <p:sp>
        <p:nvSpPr>
          <p:cNvPr id="185" name="Google Shape;185;p23"/>
          <p:cNvSpPr/>
          <p:nvPr/>
        </p:nvSpPr>
        <p:spPr>
          <a:xfrm>
            <a:off x="2679367" y="2206100"/>
            <a:ext cx="6833400" cy="2057400"/>
          </a:xfrm>
          <a:prstGeom prst="roundRect">
            <a:avLst>
              <a:gd name="adj" fmla="val 12346"/>
            </a:avLst>
          </a:prstGeom>
          <a:blipFill rotWithShape="1">
            <a:blip r:embed="rId5">
              <a:alphaModFix/>
            </a:blip>
            <a:tile tx="0" ty="0" sx="99997" sy="99997" flip="none" algn="tl"/>
          </a:blipFill>
          <a:ln w="12700" cap="flat" cmpd="sng">
            <a:solidFill>
              <a:srgbClr val="B88B0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6" name="Google Shape;186;p23"/>
          <p:cNvSpPr txBox="1"/>
          <p:nvPr/>
        </p:nvSpPr>
        <p:spPr>
          <a:xfrm>
            <a:off x="1549050" y="2749575"/>
            <a:ext cx="9093900" cy="307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5200" b="1">
                <a:solidFill>
                  <a:schemeClr val="dk1"/>
                </a:solidFill>
                <a:latin typeface="Times New Roman"/>
                <a:ea typeface="Times New Roman"/>
                <a:cs typeface="Times New Roman"/>
                <a:sym typeface="Times New Roman"/>
              </a:rPr>
              <a:t>One Week Later</a:t>
            </a:r>
            <a:endParaRPr sz="5200" b="1">
              <a:solidFill>
                <a:schemeClr val="dk1"/>
              </a:solidFill>
              <a:latin typeface="Times New Roman"/>
              <a:ea typeface="Times New Roman"/>
              <a:cs typeface="Times New Roman"/>
              <a:sym typeface="Times New Roman"/>
            </a:endParaRPr>
          </a:p>
        </p:txBody>
      </p:sp>
      <p:pic>
        <p:nvPicPr>
          <p:cNvPr id="187" name="Google Shape;187;p23"/>
          <p:cNvPicPr preferRelativeResize="0"/>
          <p:nvPr/>
        </p:nvPicPr>
        <p:blipFill rotWithShape="1">
          <a:blip r:embed="rId6">
            <a:alphaModFix/>
          </a:blip>
          <a:srcRect/>
          <a:stretch/>
        </p:blipFill>
        <p:spPr>
          <a:xfrm>
            <a:off x="3617075" y="1825893"/>
            <a:ext cx="760413" cy="76041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3"/>
                                        </p:tgtEl>
                                        <p:attrNameLst>
                                          <p:attrName>style.visibility</p:attrName>
                                        </p:attrNameLst>
                                      </p:cBhvr>
                                      <p:to>
                                        <p:strVal val="visible"/>
                                      </p:to>
                                    </p:set>
                                    <p:animEffect transition="in" filter="fade">
                                      <p:cBhvr>
                                        <p:cTn id="7" dur="1000"/>
                                        <p:tgtEl>
                                          <p:spTgt spid="183"/>
                                        </p:tgtEl>
                                      </p:cBhvr>
                                    </p:animEffect>
                                  </p:childTnLst>
                                </p:cTn>
                              </p:par>
                              <p:par>
                                <p:cTn id="8" presetID="10" presetClass="entr" presetSubtype="0" fill="hold" nodeType="withEffect">
                                  <p:stCondLst>
                                    <p:cond delay="0"/>
                                  </p:stCondLst>
                                  <p:childTnLst>
                                    <p:set>
                                      <p:cBhvr>
                                        <p:cTn id="9" dur="1" fill="hold">
                                          <p:stCondLst>
                                            <p:cond delay="0"/>
                                          </p:stCondLst>
                                        </p:cTn>
                                        <p:tgtEl>
                                          <p:spTgt spid="184"/>
                                        </p:tgtEl>
                                        <p:attrNameLst>
                                          <p:attrName>style.visibility</p:attrName>
                                        </p:attrNameLst>
                                      </p:cBhvr>
                                      <p:to>
                                        <p:strVal val="visible"/>
                                      </p:to>
                                    </p:set>
                                    <p:animEffect transition="in" filter="fade">
                                      <p:cBhvr>
                                        <p:cTn id="10" dur="1000"/>
                                        <p:tgtEl>
                                          <p:spTgt spid="1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2" name="Google Shape;192;p24"/>
          <p:cNvPicPr preferRelativeResize="0"/>
          <p:nvPr/>
        </p:nvPicPr>
        <p:blipFill rotWithShape="1">
          <a:blip r:embed="rId3">
            <a:alphaModFix/>
          </a:blip>
          <a:srcRect/>
          <a:stretch/>
        </p:blipFill>
        <p:spPr>
          <a:xfrm rot="1704838">
            <a:off x="3018704" y="-990514"/>
            <a:ext cx="4040617" cy="6858000"/>
          </a:xfrm>
          <a:prstGeom prst="rect">
            <a:avLst/>
          </a:prstGeom>
          <a:noFill/>
          <a:ln>
            <a:noFill/>
          </a:ln>
        </p:spPr>
      </p:pic>
      <p:sp>
        <p:nvSpPr>
          <p:cNvPr id="193" name="Google Shape;193;p24"/>
          <p:cNvSpPr/>
          <p:nvPr/>
        </p:nvSpPr>
        <p:spPr>
          <a:xfrm>
            <a:off x="838200" y="863600"/>
            <a:ext cx="2628900" cy="5347832"/>
          </a:xfrm>
          <a:prstGeom prst="rect">
            <a:avLst/>
          </a:prstGeom>
          <a:solidFill>
            <a:schemeClr val="lt1"/>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B88B05"/>
              </a:solidFill>
              <a:latin typeface="Arial"/>
              <a:ea typeface="Arial"/>
              <a:cs typeface="Arial"/>
              <a:sym typeface="Arial"/>
            </a:endParaRPr>
          </a:p>
        </p:txBody>
      </p:sp>
      <p:sp>
        <p:nvSpPr>
          <p:cNvPr id="194" name="Google Shape;194;p24"/>
          <p:cNvSpPr/>
          <p:nvPr/>
        </p:nvSpPr>
        <p:spPr>
          <a:xfrm>
            <a:off x="838200" y="863600"/>
            <a:ext cx="2628900" cy="2806700"/>
          </a:xfrm>
          <a:prstGeom prst="rect">
            <a:avLst/>
          </a:prstGeom>
          <a:blipFill rotWithShape="1">
            <a:blip r:embed="rId4">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B88B05"/>
              </a:solidFill>
              <a:latin typeface="Arial"/>
              <a:ea typeface="Arial"/>
              <a:cs typeface="Arial"/>
              <a:sym typeface="Arial"/>
            </a:endParaRPr>
          </a:p>
        </p:txBody>
      </p:sp>
      <p:sp>
        <p:nvSpPr>
          <p:cNvPr id="195" name="Google Shape;195;p24"/>
          <p:cNvSpPr txBox="1"/>
          <p:nvPr/>
        </p:nvSpPr>
        <p:spPr>
          <a:xfrm>
            <a:off x="825940" y="4063725"/>
            <a:ext cx="2891100" cy="1569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200" dirty="0">
                <a:solidFill>
                  <a:srgbClr val="B88B05"/>
                </a:solidFill>
                <a:latin typeface="Times New Roman"/>
                <a:ea typeface="Times New Roman"/>
                <a:cs typeface="Times New Roman"/>
                <a:sym typeface="Times New Roman"/>
              </a:rPr>
              <a:t>Deep Learning Model with One</a:t>
            </a:r>
            <a:r>
              <a:rPr lang="en-US" altLang="zh-CN" sz="3200" dirty="0">
                <a:solidFill>
                  <a:srgbClr val="B88B05"/>
                </a:solidFill>
                <a:latin typeface="Times New Roman"/>
                <a:ea typeface="Times New Roman"/>
                <a:cs typeface="Times New Roman"/>
                <a:sym typeface="Times New Roman"/>
              </a:rPr>
              <a:t>-</a:t>
            </a:r>
            <a:r>
              <a:rPr lang="en-US" sz="3200" dirty="0">
                <a:solidFill>
                  <a:srgbClr val="B88B05"/>
                </a:solidFill>
                <a:latin typeface="Times New Roman"/>
                <a:ea typeface="Times New Roman"/>
                <a:cs typeface="Times New Roman"/>
                <a:sym typeface="Times New Roman"/>
              </a:rPr>
              <a:t>hot Encoding</a:t>
            </a:r>
            <a:endParaRPr sz="3200" dirty="0">
              <a:solidFill>
                <a:srgbClr val="B88B05"/>
              </a:solidFill>
              <a:latin typeface="Times New Roman"/>
              <a:ea typeface="Times New Roman"/>
              <a:cs typeface="Times New Roman"/>
              <a:sym typeface="Times New Roman"/>
            </a:endParaRPr>
          </a:p>
          <a:p>
            <a:pPr marL="0" marR="0" lvl="0" indent="0" algn="l" rtl="0">
              <a:spcBef>
                <a:spcPts val="0"/>
              </a:spcBef>
              <a:spcAft>
                <a:spcPts val="0"/>
              </a:spcAft>
              <a:buNone/>
            </a:pPr>
            <a:endParaRPr sz="3200" dirty="0">
              <a:solidFill>
                <a:srgbClr val="B88B05"/>
              </a:solidFill>
              <a:latin typeface="Arial"/>
              <a:ea typeface="Arial"/>
              <a:cs typeface="Arial"/>
              <a:sym typeface="Arial"/>
            </a:endParaRPr>
          </a:p>
        </p:txBody>
      </p:sp>
      <p:sp>
        <p:nvSpPr>
          <p:cNvPr id="196" name="Google Shape;196;p24"/>
          <p:cNvSpPr/>
          <p:nvPr/>
        </p:nvSpPr>
        <p:spPr>
          <a:xfrm>
            <a:off x="4840962" y="863600"/>
            <a:ext cx="2628900" cy="5347800"/>
          </a:xfrm>
          <a:prstGeom prst="rect">
            <a:avLst/>
          </a:prstGeom>
          <a:solidFill>
            <a:schemeClr val="lt1"/>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B88B05"/>
              </a:solidFill>
              <a:latin typeface="Arial"/>
              <a:ea typeface="Arial"/>
              <a:cs typeface="Arial"/>
              <a:sym typeface="Arial"/>
            </a:endParaRPr>
          </a:p>
        </p:txBody>
      </p:sp>
      <p:sp>
        <p:nvSpPr>
          <p:cNvPr id="197" name="Google Shape;197;p24"/>
          <p:cNvSpPr/>
          <p:nvPr/>
        </p:nvSpPr>
        <p:spPr>
          <a:xfrm>
            <a:off x="4840962" y="863600"/>
            <a:ext cx="2628900" cy="2806700"/>
          </a:xfrm>
          <a:prstGeom prst="rect">
            <a:avLst/>
          </a:prstGeom>
          <a:blipFill rotWithShape="1">
            <a:blip r:embed="rId5">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B88B05"/>
              </a:solidFill>
              <a:latin typeface="Arial"/>
              <a:ea typeface="Arial"/>
              <a:cs typeface="Arial"/>
              <a:sym typeface="Arial"/>
            </a:endParaRPr>
          </a:p>
        </p:txBody>
      </p:sp>
      <p:sp>
        <p:nvSpPr>
          <p:cNvPr id="198" name="Google Shape;198;p24"/>
          <p:cNvSpPr txBox="1"/>
          <p:nvPr/>
        </p:nvSpPr>
        <p:spPr>
          <a:xfrm>
            <a:off x="4972049" y="4063725"/>
            <a:ext cx="2779200" cy="1569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dirty="0">
                <a:solidFill>
                  <a:srgbClr val="B88B05"/>
                </a:solidFill>
                <a:latin typeface="Times New Roman"/>
                <a:ea typeface="Times New Roman"/>
                <a:cs typeface="Times New Roman"/>
                <a:sym typeface="Times New Roman"/>
              </a:rPr>
              <a:t>Deep Learning Model with Additional Features</a:t>
            </a:r>
            <a:endParaRPr sz="3000" dirty="0">
              <a:solidFill>
                <a:srgbClr val="B88B05"/>
              </a:solidFill>
              <a:latin typeface="Times New Roman"/>
              <a:ea typeface="Times New Roman"/>
              <a:cs typeface="Times New Roman"/>
              <a:sym typeface="Times New Roman"/>
            </a:endParaRPr>
          </a:p>
          <a:p>
            <a:pPr marL="0" marR="0" lvl="0" indent="0" algn="l" rtl="0">
              <a:spcBef>
                <a:spcPts val="0"/>
              </a:spcBef>
              <a:spcAft>
                <a:spcPts val="0"/>
              </a:spcAft>
              <a:buNone/>
            </a:pPr>
            <a:endParaRPr sz="3000" dirty="0">
              <a:solidFill>
                <a:srgbClr val="B88B05"/>
              </a:solidFill>
              <a:latin typeface="Times New Roman"/>
              <a:ea typeface="Times New Roman"/>
              <a:cs typeface="Times New Roman"/>
              <a:sym typeface="Times New Roman"/>
            </a:endParaRPr>
          </a:p>
        </p:txBody>
      </p:sp>
      <p:sp>
        <p:nvSpPr>
          <p:cNvPr id="199" name="Google Shape;199;p24"/>
          <p:cNvSpPr/>
          <p:nvPr/>
        </p:nvSpPr>
        <p:spPr>
          <a:xfrm>
            <a:off x="8674608" y="863600"/>
            <a:ext cx="2628900" cy="5347800"/>
          </a:xfrm>
          <a:prstGeom prst="rect">
            <a:avLst/>
          </a:prstGeom>
          <a:solidFill>
            <a:schemeClr val="lt1"/>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B88B05"/>
              </a:solidFill>
              <a:latin typeface="Arial"/>
              <a:ea typeface="Arial"/>
              <a:cs typeface="Arial"/>
              <a:sym typeface="Arial"/>
            </a:endParaRPr>
          </a:p>
        </p:txBody>
      </p:sp>
      <p:sp>
        <p:nvSpPr>
          <p:cNvPr id="200" name="Google Shape;200;p24"/>
          <p:cNvSpPr/>
          <p:nvPr/>
        </p:nvSpPr>
        <p:spPr>
          <a:xfrm>
            <a:off x="8650058" y="863600"/>
            <a:ext cx="2628900" cy="2806800"/>
          </a:xfrm>
          <a:prstGeom prst="rect">
            <a:avLst/>
          </a:prstGeom>
          <a:blipFill rotWithShape="1">
            <a:blip r:embed="rId6">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B88B05"/>
              </a:solidFill>
              <a:latin typeface="Arial"/>
              <a:ea typeface="Arial"/>
              <a:cs typeface="Arial"/>
              <a:sym typeface="Arial"/>
            </a:endParaRPr>
          </a:p>
        </p:txBody>
      </p:sp>
      <p:sp>
        <p:nvSpPr>
          <p:cNvPr id="201" name="Google Shape;201;p24"/>
          <p:cNvSpPr txBox="1"/>
          <p:nvPr/>
        </p:nvSpPr>
        <p:spPr>
          <a:xfrm>
            <a:off x="8843700" y="4063725"/>
            <a:ext cx="2628900" cy="1569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000">
                <a:solidFill>
                  <a:srgbClr val="B88B05"/>
                </a:solidFill>
                <a:latin typeface="Times New Roman"/>
                <a:ea typeface="Times New Roman"/>
                <a:cs typeface="Times New Roman"/>
                <a:sym typeface="Times New Roman"/>
              </a:rPr>
              <a:t>Deep Learning Model with Embeddings</a:t>
            </a:r>
            <a:endParaRPr sz="3000">
              <a:solidFill>
                <a:srgbClr val="B88B05"/>
              </a:solidFill>
              <a:latin typeface="Times New Roman"/>
              <a:ea typeface="Times New Roman"/>
              <a:cs typeface="Times New Roman"/>
              <a:sym typeface="Times New Roman"/>
            </a:endParaRPr>
          </a:p>
          <a:p>
            <a:pPr marL="0" marR="0" lvl="0" indent="0" algn="l" rtl="0">
              <a:spcBef>
                <a:spcPts val="0"/>
              </a:spcBef>
              <a:spcAft>
                <a:spcPts val="0"/>
              </a:spcAft>
              <a:buNone/>
            </a:pPr>
            <a:endParaRPr sz="3000">
              <a:solidFill>
                <a:srgbClr val="B88B05"/>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pic>
        <p:nvPicPr>
          <p:cNvPr id="206" name="Google Shape;206;p25"/>
          <p:cNvPicPr preferRelativeResize="0"/>
          <p:nvPr/>
        </p:nvPicPr>
        <p:blipFill rotWithShape="1">
          <a:blip r:embed="rId3">
            <a:alphaModFix/>
          </a:blip>
          <a:srcRect/>
          <a:stretch/>
        </p:blipFill>
        <p:spPr>
          <a:xfrm rot="1704838">
            <a:off x="1153977" y="-171999"/>
            <a:ext cx="4040617" cy="6858001"/>
          </a:xfrm>
          <a:prstGeom prst="rect">
            <a:avLst/>
          </a:prstGeom>
          <a:noFill/>
          <a:ln>
            <a:noFill/>
          </a:ln>
        </p:spPr>
      </p:pic>
      <p:pic>
        <p:nvPicPr>
          <p:cNvPr id="207" name="Google Shape;207;p25"/>
          <p:cNvPicPr preferRelativeResize="0"/>
          <p:nvPr/>
        </p:nvPicPr>
        <p:blipFill rotWithShape="1">
          <a:blip r:embed="rId4">
            <a:alphaModFix/>
          </a:blip>
          <a:srcRect/>
          <a:stretch/>
        </p:blipFill>
        <p:spPr>
          <a:xfrm>
            <a:off x="2493351" y="4384539"/>
            <a:ext cx="1361871" cy="1714500"/>
          </a:xfrm>
          <a:prstGeom prst="rect">
            <a:avLst/>
          </a:prstGeom>
          <a:noFill/>
          <a:ln>
            <a:noFill/>
          </a:ln>
        </p:spPr>
      </p:pic>
      <p:sp>
        <p:nvSpPr>
          <p:cNvPr id="208" name="Google Shape;208;p25"/>
          <p:cNvSpPr txBox="1"/>
          <p:nvPr/>
        </p:nvSpPr>
        <p:spPr>
          <a:xfrm>
            <a:off x="4634250" y="1813525"/>
            <a:ext cx="8393700" cy="1927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700">
                <a:solidFill>
                  <a:srgbClr val="B88B05"/>
                </a:solidFill>
                <a:latin typeface="Times New Roman"/>
                <a:ea typeface="Times New Roman"/>
                <a:cs typeface="Times New Roman"/>
                <a:sym typeface="Times New Roman"/>
              </a:rPr>
              <a:t>MODEL 1: </a:t>
            </a:r>
            <a:endParaRPr sz="5700">
              <a:solidFill>
                <a:srgbClr val="B88B05"/>
              </a:solidFill>
              <a:latin typeface="Times New Roman"/>
              <a:ea typeface="Times New Roman"/>
              <a:cs typeface="Times New Roman"/>
              <a:sym typeface="Times New Roman"/>
            </a:endParaRPr>
          </a:p>
          <a:p>
            <a:pPr marL="0" lvl="0" indent="0" algn="l" rtl="0">
              <a:spcBef>
                <a:spcPts val="0"/>
              </a:spcBef>
              <a:spcAft>
                <a:spcPts val="0"/>
              </a:spcAft>
              <a:buClr>
                <a:schemeClr val="dk1"/>
              </a:buClr>
              <a:buFont typeface="Arial"/>
              <a:buNone/>
            </a:pPr>
            <a:r>
              <a:rPr lang="en-US" sz="5700">
                <a:solidFill>
                  <a:srgbClr val="B88B05"/>
                </a:solidFill>
                <a:latin typeface="Times New Roman"/>
                <a:ea typeface="Times New Roman"/>
                <a:cs typeface="Times New Roman"/>
                <a:sym typeface="Times New Roman"/>
              </a:rPr>
              <a:t>Deep Learning Model </a:t>
            </a:r>
            <a:endParaRPr sz="5700">
              <a:solidFill>
                <a:srgbClr val="B88B05"/>
              </a:solidFill>
              <a:latin typeface="Times New Roman"/>
              <a:ea typeface="Times New Roman"/>
              <a:cs typeface="Times New Roman"/>
              <a:sym typeface="Times New Roman"/>
            </a:endParaRPr>
          </a:p>
          <a:p>
            <a:pPr marL="0" lvl="0" indent="0" algn="l" rtl="0">
              <a:spcBef>
                <a:spcPts val="0"/>
              </a:spcBef>
              <a:spcAft>
                <a:spcPts val="0"/>
              </a:spcAft>
              <a:buClr>
                <a:schemeClr val="dk1"/>
              </a:buClr>
              <a:buFont typeface="Arial"/>
              <a:buNone/>
            </a:pPr>
            <a:r>
              <a:rPr lang="en-US" sz="5700">
                <a:solidFill>
                  <a:srgbClr val="B88B05"/>
                </a:solidFill>
                <a:latin typeface="Times New Roman"/>
                <a:ea typeface="Times New Roman"/>
                <a:cs typeface="Times New Roman"/>
                <a:sym typeface="Times New Roman"/>
              </a:rPr>
              <a:t>with One-hot Encoding</a:t>
            </a:r>
            <a:endParaRPr sz="5700">
              <a:solidFill>
                <a:srgbClr val="B88B05"/>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8"/>
                                        </p:tgtEl>
                                        <p:attrNameLst>
                                          <p:attrName>style.visibility</p:attrName>
                                        </p:attrNameLst>
                                      </p:cBhvr>
                                      <p:to>
                                        <p:strVal val="visible"/>
                                      </p:to>
                                    </p:set>
                                    <p:animEffect transition="in" filter="fade">
                                      <p:cBhvr>
                                        <p:cTn id="7" dur="500"/>
                                        <p:tgtEl>
                                          <p:spTgt spid="20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7"/>
                                        </p:tgtEl>
                                        <p:attrNameLst>
                                          <p:attrName>style.visibility</p:attrName>
                                        </p:attrNameLst>
                                      </p:cBhvr>
                                      <p:to>
                                        <p:strVal val="visible"/>
                                      </p:to>
                                    </p:set>
                                    <p:animEffect transition="in" filter="fade">
                                      <p:cBhvr>
                                        <p:cTn id="11" dur="1000"/>
                                        <p:tgtEl>
                                          <p:spTgt spid="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6"/>
          <p:cNvSpPr txBox="1"/>
          <p:nvPr/>
        </p:nvSpPr>
        <p:spPr>
          <a:xfrm>
            <a:off x="477900" y="635100"/>
            <a:ext cx="4372800" cy="8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a:solidFill>
                  <a:srgbClr val="134F5C"/>
                </a:solidFill>
                <a:latin typeface="Times New Roman"/>
                <a:ea typeface="Times New Roman"/>
                <a:cs typeface="Times New Roman"/>
                <a:sym typeface="Times New Roman"/>
              </a:rPr>
              <a:t>APPROACH</a:t>
            </a:r>
            <a:endParaRPr sz="4800" b="1">
              <a:latin typeface="Times New Roman"/>
              <a:ea typeface="Times New Roman"/>
              <a:cs typeface="Times New Roman"/>
              <a:sym typeface="Times New Roman"/>
            </a:endParaRPr>
          </a:p>
        </p:txBody>
      </p:sp>
      <p:sp>
        <p:nvSpPr>
          <p:cNvPr id="215" name="Google Shape;215;p26"/>
          <p:cNvSpPr txBox="1"/>
          <p:nvPr/>
        </p:nvSpPr>
        <p:spPr>
          <a:xfrm>
            <a:off x="477900" y="2015325"/>
            <a:ext cx="5979600" cy="32292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Unbalanced data (80:20)</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solidFill>
                <a:schemeClr val="dk1"/>
              </a:solidFill>
              <a:latin typeface="Times New Roman"/>
              <a:ea typeface="Times New Roman"/>
              <a:cs typeface="Times New Roman"/>
              <a:sym typeface="Times New Roman"/>
            </a:endParaRPr>
          </a:p>
          <a:p>
            <a:pPr marL="457200" lvl="0" indent="-419100" algn="l" rtl="0">
              <a:spcBef>
                <a:spcPts val="0"/>
              </a:spcBef>
              <a:spcAft>
                <a:spcPts val="0"/>
              </a:spcAft>
              <a:buClr>
                <a:schemeClr val="dk1"/>
              </a:buClr>
              <a:buSzPts val="3000"/>
              <a:buFont typeface="Times New Roman"/>
              <a:buChar char="●"/>
            </a:pPr>
            <a:r>
              <a:rPr lang="en-US" sz="3000">
                <a:solidFill>
                  <a:schemeClr val="dk1"/>
                </a:solidFill>
                <a:latin typeface="Times New Roman"/>
                <a:ea typeface="Times New Roman"/>
                <a:cs typeface="Times New Roman"/>
                <a:sym typeface="Times New Roman"/>
              </a:rPr>
              <a:t>Complaints: Original VS cleaned</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solidFill>
                  <a:schemeClr val="dk1"/>
                </a:solidFill>
                <a:latin typeface="Times New Roman"/>
                <a:ea typeface="Times New Roman"/>
                <a:cs typeface="Times New Roman"/>
                <a:sym typeface="Times New Roman"/>
              </a:rPr>
              <a:t>Top frequent words: 8,000</a:t>
            </a:r>
            <a:endParaRPr sz="30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30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3000">
              <a:solidFill>
                <a:schemeClr val="dk1"/>
              </a:solidFill>
              <a:latin typeface="Times New Roman"/>
              <a:ea typeface="Times New Roman"/>
              <a:cs typeface="Times New Roman"/>
              <a:sym typeface="Times New Roman"/>
            </a:endParaRPr>
          </a:p>
        </p:txBody>
      </p:sp>
      <p:sp>
        <p:nvSpPr>
          <p:cNvPr id="216" name="Google Shape;216;p26"/>
          <p:cNvSpPr txBox="1"/>
          <p:nvPr/>
        </p:nvSpPr>
        <p:spPr>
          <a:xfrm>
            <a:off x="6332250" y="1507050"/>
            <a:ext cx="61767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3000">
              <a:solidFill>
                <a:schemeClr val="dk1"/>
              </a:solidFill>
              <a:latin typeface="Times New Roman"/>
              <a:ea typeface="Times New Roman"/>
              <a:cs typeface="Times New Roman"/>
              <a:sym typeface="Times New Roman"/>
            </a:endParaRPr>
          </a:p>
          <a:p>
            <a:pPr marL="457200" lvl="0" indent="-419100" algn="l" rtl="0">
              <a:spcBef>
                <a:spcPts val="0"/>
              </a:spcBef>
              <a:spcAft>
                <a:spcPts val="0"/>
              </a:spcAft>
              <a:buClr>
                <a:schemeClr val="dk1"/>
              </a:buClr>
              <a:buSzPts val="3000"/>
              <a:buFont typeface="Times New Roman"/>
              <a:buChar char="●"/>
            </a:pPr>
            <a:r>
              <a:rPr lang="en-US" sz="3000">
                <a:solidFill>
                  <a:schemeClr val="dk1"/>
                </a:solidFill>
                <a:latin typeface="Times New Roman"/>
                <a:ea typeface="Times New Roman"/>
                <a:cs typeface="Times New Roman"/>
                <a:sym typeface="Times New Roman"/>
              </a:rPr>
              <a:t>Input variable: One-hot encoded</a:t>
            </a:r>
            <a:endParaRPr sz="30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3000">
              <a:solidFill>
                <a:schemeClr val="dk1"/>
              </a:solidFill>
              <a:latin typeface="Times New Roman"/>
              <a:ea typeface="Times New Roman"/>
              <a:cs typeface="Times New Roman"/>
              <a:sym typeface="Times New Roman"/>
            </a:endParaRPr>
          </a:p>
          <a:p>
            <a:pPr marL="457200" lvl="0" indent="-419100" algn="l" rtl="0">
              <a:spcBef>
                <a:spcPts val="0"/>
              </a:spcBef>
              <a:spcAft>
                <a:spcPts val="0"/>
              </a:spcAft>
              <a:buClr>
                <a:schemeClr val="dk1"/>
              </a:buClr>
              <a:buSzPts val="3000"/>
              <a:buFont typeface="Times New Roman"/>
              <a:buChar char="●"/>
            </a:pPr>
            <a:r>
              <a:rPr lang="en-US" sz="3000">
                <a:solidFill>
                  <a:schemeClr val="dk1"/>
                </a:solidFill>
                <a:latin typeface="Times New Roman"/>
                <a:ea typeface="Times New Roman"/>
                <a:cs typeface="Times New Roman"/>
                <a:sym typeface="Times New Roman"/>
              </a:rPr>
              <a:t>Output variable: Probability</a:t>
            </a:r>
            <a:endParaRPr sz="30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3000">
              <a:solidFill>
                <a:schemeClr val="dk1"/>
              </a:solidFill>
              <a:latin typeface="Times New Roman"/>
              <a:ea typeface="Times New Roman"/>
              <a:cs typeface="Times New Roman"/>
              <a:sym typeface="Times New Roman"/>
            </a:endParaRPr>
          </a:p>
          <a:p>
            <a:pPr marL="457200" lvl="0" indent="-419100" algn="l" rtl="0">
              <a:spcBef>
                <a:spcPts val="0"/>
              </a:spcBef>
              <a:spcAft>
                <a:spcPts val="0"/>
              </a:spcAft>
              <a:buClr>
                <a:schemeClr val="dk1"/>
              </a:buClr>
              <a:buSzPts val="3000"/>
              <a:buFont typeface="Times New Roman"/>
              <a:buChar char="●"/>
            </a:pPr>
            <a:r>
              <a:rPr lang="en-US" sz="3000">
                <a:solidFill>
                  <a:schemeClr val="dk1"/>
                </a:solidFill>
                <a:latin typeface="Times New Roman"/>
                <a:ea typeface="Times New Roman"/>
                <a:cs typeface="Times New Roman"/>
                <a:sym typeface="Times New Roman"/>
              </a:rPr>
              <a:t>Metrics: AUC</a:t>
            </a:r>
            <a:endParaRPr sz="3000">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7"/>
          <p:cNvSpPr txBox="1"/>
          <p:nvPr/>
        </p:nvSpPr>
        <p:spPr>
          <a:xfrm>
            <a:off x="477900" y="635100"/>
            <a:ext cx="4372800" cy="8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a:solidFill>
                  <a:srgbClr val="134F5C"/>
                </a:solidFill>
                <a:latin typeface="Times New Roman"/>
                <a:ea typeface="Times New Roman"/>
                <a:cs typeface="Times New Roman"/>
                <a:sym typeface="Times New Roman"/>
              </a:rPr>
              <a:t>RESULT</a:t>
            </a:r>
            <a:endParaRPr sz="4800" b="1">
              <a:latin typeface="Times New Roman"/>
              <a:ea typeface="Times New Roman"/>
              <a:cs typeface="Times New Roman"/>
              <a:sym typeface="Times New Roman"/>
            </a:endParaRPr>
          </a:p>
        </p:txBody>
      </p:sp>
      <p:sp>
        <p:nvSpPr>
          <p:cNvPr id="223" name="Google Shape;223;p27"/>
          <p:cNvSpPr txBox="1"/>
          <p:nvPr/>
        </p:nvSpPr>
        <p:spPr>
          <a:xfrm>
            <a:off x="1752900" y="1672700"/>
            <a:ext cx="2347200" cy="7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solidFill>
                  <a:srgbClr val="B88B05"/>
                </a:solidFill>
                <a:latin typeface="Times New Roman"/>
                <a:ea typeface="Times New Roman"/>
                <a:cs typeface="Times New Roman"/>
                <a:sym typeface="Times New Roman"/>
              </a:rPr>
              <a:t>Credit Card</a:t>
            </a:r>
            <a:endParaRPr sz="3600">
              <a:solidFill>
                <a:srgbClr val="B88B05"/>
              </a:solidFill>
              <a:latin typeface="Times New Roman"/>
              <a:ea typeface="Times New Roman"/>
              <a:cs typeface="Times New Roman"/>
              <a:sym typeface="Times New Roman"/>
            </a:endParaRPr>
          </a:p>
        </p:txBody>
      </p:sp>
      <p:sp>
        <p:nvSpPr>
          <p:cNvPr id="224" name="Google Shape;224;p27"/>
          <p:cNvSpPr txBox="1"/>
          <p:nvPr/>
        </p:nvSpPr>
        <p:spPr>
          <a:xfrm>
            <a:off x="1248800" y="2623600"/>
            <a:ext cx="5207700" cy="32292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hidden layers: 3</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nodes: 256</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AUC on test set: </a:t>
            </a:r>
            <a:r>
              <a:rPr lang="en-US" sz="3000" b="1">
                <a:latin typeface="Times New Roman"/>
                <a:ea typeface="Times New Roman"/>
                <a:cs typeface="Times New Roman"/>
                <a:sym typeface="Times New Roman"/>
              </a:rPr>
              <a:t>0.785</a:t>
            </a:r>
            <a:endParaRPr sz="3000" b="1">
              <a:latin typeface="Times New Roman"/>
              <a:ea typeface="Times New Roman"/>
              <a:cs typeface="Times New Roman"/>
              <a:sym typeface="Times New Roman"/>
            </a:endParaRPr>
          </a:p>
        </p:txBody>
      </p:sp>
      <p:sp>
        <p:nvSpPr>
          <p:cNvPr id="225" name="Google Shape;225;p27"/>
          <p:cNvSpPr txBox="1"/>
          <p:nvPr/>
        </p:nvSpPr>
        <p:spPr>
          <a:xfrm>
            <a:off x="7104475" y="1672700"/>
            <a:ext cx="2942700" cy="7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solidFill>
                  <a:srgbClr val="B88B05"/>
                </a:solidFill>
                <a:latin typeface="Times New Roman"/>
                <a:ea typeface="Times New Roman"/>
                <a:cs typeface="Times New Roman"/>
                <a:sym typeface="Times New Roman"/>
              </a:rPr>
              <a:t>Bank Account</a:t>
            </a:r>
            <a:endParaRPr sz="3600">
              <a:solidFill>
                <a:srgbClr val="B88B05"/>
              </a:solidFill>
              <a:latin typeface="Times New Roman"/>
              <a:ea typeface="Times New Roman"/>
              <a:cs typeface="Times New Roman"/>
              <a:sym typeface="Times New Roman"/>
            </a:endParaRPr>
          </a:p>
        </p:txBody>
      </p:sp>
      <p:sp>
        <p:nvSpPr>
          <p:cNvPr id="226" name="Google Shape;226;p27"/>
          <p:cNvSpPr txBox="1"/>
          <p:nvPr/>
        </p:nvSpPr>
        <p:spPr>
          <a:xfrm>
            <a:off x="6751475" y="2623600"/>
            <a:ext cx="4741200" cy="28764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hidden layers: 3</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nodes: 256</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AUC on test set: </a:t>
            </a:r>
            <a:r>
              <a:rPr lang="en-US" sz="3000" b="1">
                <a:latin typeface="Times New Roman"/>
                <a:ea typeface="Times New Roman"/>
                <a:cs typeface="Times New Roman"/>
                <a:sym typeface="Times New Roman"/>
              </a:rPr>
              <a:t>0.763</a:t>
            </a:r>
            <a:endParaRPr sz="3000" b="1">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28"/>
          <p:cNvPicPr preferRelativeResize="0"/>
          <p:nvPr/>
        </p:nvPicPr>
        <p:blipFill rotWithShape="1">
          <a:blip r:embed="rId3">
            <a:alphaModFix/>
          </a:blip>
          <a:srcRect/>
          <a:stretch/>
        </p:blipFill>
        <p:spPr>
          <a:xfrm rot="1704838">
            <a:off x="1153977" y="-171999"/>
            <a:ext cx="4040617" cy="6858001"/>
          </a:xfrm>
          <a:prstGeom prst="rect">
            <a:avLst/>
          </a:prstGeom>
          <a:noFill/>
          <a:ln>
            <a:noFill/>
          </a:ln>
        </p:spPr>
      </p:pic>
      <p:pic>
        <p:nvPicPr>
          <p:cNvPr id="232" name="Google Shape;232;p28"/>
          <p:cNvPicPr preferRelativeResize="0"/>
          <p:nvPr/>
        </p:nvPicPr>
        <p:blipFill rotWithShape="1">
          <a:blip r:embed="rId4">
            <a:alphaModFix/>
          </a:blip>
          <a:srcRect/>
          <a:stretch/>
        </p:blipFill>
        <p:spPr>
          <a:xfrm>
            <a:off x="2493351" y="4384539"/>
            <a:ext cx="1361871" cy="1714500"/>
          </a:xfrm>
          <a:prstGeom prst="rect">
            <a:avLst/>
          </a:prstGeom>
          <a:noFill/>
          <a:ln>
            <a:noFill/>
          </a:ln>
        </p:spPr>
      </p:pic>
      <p:sp>
        <p:nvSpPr>
          <p:cNvPr id="233" name="Google Shape;233;p28"/>
          <p:cNvSpPr txBox="1"/>
          <p:nvPr/>
        </p:nvSpPr>
        <p:spPr>
          <a:xfrm>
            <a:off x="4507800" y="1995450"/>
            <a:ext cx="7578000" cy="2867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600">
                <a:solidFill>
                  <a:srgbClr val="B88B05"/>
                </a:solidFill>
                <a:latin typeface="Times New Roman"/>
                <a:ea typeface="Times New Roman"/>
                <a:cs typeface="Times New Roman"/>
                <a:sym typeface="Times New Roman"/>
              </a:rPr>
              <a:t>MODEL 2: </a:t>
            </a:r>
            <a:endParaRPr sz="5600">
              <a:solidFill>
                <a:srgbClr val="B88B05"/>
              </a:solidFill>
              <a:latin typeface="Times New Roman"/>
              <a:ea typeface="Times New Roman"/>
              <a:cs typeface="Times New Roman"/>
              <a:sym typeface="Times New Roman"/>
            </a:endParaRPr>
          </a:p>
          <a:p>
            <a:pPr marL="0" marR="0" lvl="0" indent="0" algn="l" rtl="0">
              <a:spcBef>
                <a:spcPts val="0"/>
              </a:spcBef>
              <a:spcAft>
                <a:spcPts val="0"/>
              </a:spcAft>
              <a:buNone/>
            </a:pPr>
            <a:r>
              <a:rPr lang="en-US" sz="5600">
                <a:solidFill>
                  <a:srgbClr val="B88B05"/>
                </a:solidFill>
                <a:latin typeface="Times New Roman"/>
                <a:ea typeface="Times New Roman"/>
                <a:cs typeface="Times New Roman"/>
                <a:sym typeface="Times New Roman"/>
              </a:rPr>
              <a:t>Deep Learning Model with Additional Features</a:t>
            </a:r>
            <a:endParaRPr sz="5600">
              <a:solidFill>
                <a:srgbClr val="B88B05"/>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33"/>
                                        </p:tgtEl>
                                        <p:attrNameLst>
                                          <p:attrName>style.visibility</p:attrName>
                                        </p:attrNameLst>
                                      </p:cBhvr>
                                      <p:to>
                                        <p:strVal val="visible"/>
                                      </p:to>
                                    </p:set>
                                    <p:animEffect transition="in" filter="fade">
                                      <p:cBhvr>
                                        <p:cTn id="7" dur="500"/>
                                        <p:tgtEl>
                                          <p:spTgt spid="23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2"/>
                                        </p:tgtEl>
                                        <p:attrNameLst>
                                          <p:attrName>style.visibility</p:attrName>
                                        </p:attrNameLst>
                                      </p:cBhvr>
                                      <p:to>
                                        <p:strVal val="visible"/>
                                      </p:to>
                                    </p:set>
                                    <p:animEffect transition="in" filter="fade">
                                      <p:cBhvr>
                                        <p:cTn id="11" dur="1000"/>
                                        <p:tgtEl>
                                          <p:spTgt spid="2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9"/>
          <p:cNvSpPr txBox="1"/>
          <p:nvPr/>
        </p:nvSpPr>
        <p:spPr>
          <a:xfrm>
            <a:off x="477900" y="635100"/>
            <a:ext cx="4372800" cy="8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a:solidFill>
                  <a:srgbClr val="134F5C"/>
                </a:solidFill>
                <a:latin typeface="Times New Roman"/>
                <a:ea typeface="Times New Roman"/>
                <a:cs typeface="Times New Roman"/>
                <a:sym typeface="Times New Roman"/>
              </a:rPr>
              <a:t>APPROACH</a:t>
            </a:r>
            <a:endParaRPr sz="4800" b="1">
              <a:latin typeface="Times New Roman"/>
              <a:ea typeface="Times New Roman"/>
              <a:cs typeface="Times New Roman"/>
              <a:sym typeface="Times New Roman"/>
            </a:endParaRPr>
          </a:p>
        </p:txBody>
      </p:sp>
      <p:sp>
        <p:nvSpPr>
          <p:cNvPr id="240" name="Google Shape;240;p29"/>
          <p:cNvSpPr txBox="1"/>
          <p:nvPr/>
        </p:nvSpPr>
        <p:spPr>
          <a:xfrm>
            <a:off x="1448400" y="2106900"/>
            <a:ext cx="9295200" cy="2644200"/>
          </a:xfrm>
          <a:prstGeom prst="rect">
            <a:avLst/>
          </a:prstGeom>
          <a:noFill/>
          <a:ln>
            <a:noFill/>
          </a:ln>
        </p:spPr>
        <p:txBody>
          <a:bodyPr spcFirstLastPara="1" wrap="square" lIns="91425" tIns="91425" rIns="91425" bIns="91425" anchor="t" anchorCtr="0">
            <a:noAutofit/>
          </a:bodyPr>
          <a:lstStyle/>
          <a:p>
            <a:pPr marL="457200" lvl="0" indent="-457200" algn="l" rtl="0">
              <a:spcBef>
                <a:spcPts val="0"/>
              </a:spcBef>
              <a:spcAft>
                <a:spcPts val="0"/>
              </a:spcAft>
              <a:buSzPts val="3600"/>
              <a:buFont typeface="Times New Roman"/>
              <a:buChar char="●"/>
            </a:pPr>
            <a:r>
              <a:rPr lang="en-US" sz="3600">
                <a:latin typeface="Times New Roman"/>
                <a:ea typeface="Times New Roman"/>
                <a:cs typeface="Times New Roman"/>
                <a:sym typeface="Times New Roman"/>
              </a:rPr>
              <a:t>Based on Model 1, add another feature: length of complaints</a:t>
            </a:r>
            <a:endParaRPr sz="36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0"/>
          <p:cNvSpPr txBox="1"/>
          <p:nvPr/>
        </p:nvSpPr>
        <p:spPr>
          <a:xfrm>
            <a:off x="477900" y="587300"/>
            <a:ext cx="4372800" cy="8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a:solidFill>
                  <a:srgbClr val="134F5C"/>
                </a:solidFill>
                <a:latin typeface="Times New Roman"/>
                <a:ea typeface="Times New Roman"/>
                <a:cs typeface="Times New Roman"/>
                <a:sym typeface="Times New Roman"/>
              </a:rPr>
              <a:t>RESULT</a:t>
            </a:r>
            <a:endParaRPr sz="4800" b="1">
              <a:latin typeface="Times New Roman"/>
              <a:ea typeface="Times New Roman"/>
              <a:cs typeface="Times New Roman"/>
              <a:sym typeface="Times New Roman"/>
            </a:endParaRPr>
          </a:p>
        </p:txBody>
      </p:sp>
      <p:sp>
        <p:nvSpPr>
          <p:cNvPr id="247" name="Google Shape;247;p30"/>
          <p:cNvSpPr txBox="1"/>
          <p:nvPr/>
        </p:nvSpPr>
        <p:spPr>
          <a:xfrm>
            <a:off x="1534275" y="2918575"/>
            <a:ext cx="4372800" cy="25479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hidden layers: 3</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nodes: 256</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AUC on test set: </a:t>
            </a:r>
            <a:r>
              <a:rPr lang="en-US" sz="3000" b="1">
                <a:latin typeface="Times New Roman"/>
                <a:ea typeface="Times New Roman"/>
                <a:cs typeface="Times New Roman"/>
                <a:sym typeface="Times New Roman"/>
              </a:rPr>
              <a:t>0.787</a:t>
            </a:r>
            <a:endParaRPr sz="3000" b="1">
              <a:latin typeface="Times New Roman"/>
              <a:ea typeface="Times New Roman"/>
              <a:cs typeface="Times New Roman"/>
              <a:sym typeface="Times New Roman"/>
            </a:endParaRPr>
          </a:p>
        </p:txBody>
      </p:sp>
      <p:sp>
        <p:nvSpPr>
          <p:cNvPr id="248" name="Google Shape;248;p30"/>
          <p:cNvSpPr txBox="1"/>
          <p:nvPr/>
        </p:nvSpPr>
        <p:spPr>
          <a:xfrm>
            <a:off x="2029525" y="2080775"/>
            <a:ext cx="2347200" cy="7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solidFill>
                  <a:srgbClr val="B88B05"/>
                </a:solidFill>
                <a:latin typeface="Times New Roman"/>
                <a:ea typeface="Times New Roman"/>
                <a:cs typeface="Times New Roman"/>
                <a:sym typeface="Times New Roman"/>
              </a:rPr>
              <a:t>Credit Card</a:t>
            </a:r>
            <a:endParaRPr sz="3600">
              <a:solidFill>
                <a:srgbClr val="B88B05"/>
              </a:solidFill>
              <a:latin typeface="Times New Roman"/>
              <a:ea typeface="Times New Roman"/>
              <a:cs typeface="Times New Roman"/>
              <a:sym typeface="Times New Roman"/>
            </a:endParaRPr>
          </a:p>
        </p:txBody>
      </p:sp>
      <p:sp>
        <p:nvSpPr>
          <p:cNvPr id="249" name="Google Shape;249;p30"/>
          <p:cNvSpPr txBox="1"/>
          <p:nvPr/>
        </p:nvSpPr>
        <p:spPr>
          <a:xfrm>
            <a:off x="6806300" y="2080775"/>
            <a:ext cx="2942700" cy="7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solidFill>
                  <a:srgbClr val="B88B05"/>
                </a:solidFill>
                <a:latin typeface="Times New Roman"/>
                <a:ea typeface="Times New Roman"/>
                <a:cs typeface="Times New Roman"/>
                <a:sym typeface="Times New Roman"/>
              </a:rPr>
              <a:t>Bank Account</a:t>
            </a:r>
            <a:endParaRPr sz="3600">
              <a:solidFill>
                <a:srgbClr val="B88B05"/>
              </a:solidFill>
              <a:latin typeface="Times New Roman"/>
              <a:ea typeface="Times New Roman"/>
              <a:cs typeface="Times New Roman"/>
              <a:sym typeface="Times New Roman"/>
            </a:endParaRPr>
          </a:p>
        </p:txBody>
      </p:sp>
      <p:sp>
        <p:nvSpPr>
          <p:cNvPr id="250" name="Google Shape;250;p30"/>
          <p:cNvSpPr txBox="1"/>
          <p:nvPr/>
        </p:nvSpPr>
        <p:spPr>
          <a:xfrm>
            <a:off x="6354425" y="2918575"/>
            <a:ext cx="5604900" cy="32292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hidden layers: 3</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nodes: 256</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AUC on test set: </a:t>
            </a:r>
            <a:r>
              <a:rPr lang="en-US" sz="3000" b="1">
                <a:latin typeface="Times New Roman"/>
                <a:ea typeface="Times New Roman"/>
                <a:cs typeface="Times New Roman"/>
                <a:sym typeface="Times New Roman"/>
              </a:rPr>
              <a:t>0.770</a:t>
            </a:r>
            <a:endParaRPr sz="3000" b="1">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pic>
        <p:nvPicPr>
          <p:cNvPr id="255" name="Google Shape;255;p31"/>
          <p:cNvPicPr preferRelativeResize="0"/>
          <p:nvPr/>
        </p:nvPicPr>
        <p:blipFill rotWithShape="1">
          <a:blip r:embed="rId3">
            <a:alphaModFix/>
          </a:blip>
          <a:srcRect/>
          <a:stretch/>
        </p:blipFill>
        <p:spPr>
          <a:xfrm rot="1704838">
            <a:off x="1153977" y="-171999"/>
            <a:ext cx="4040617" cy="6858001"/>
          </a:xfrm>
          <a:prstGeom prst="rect">
            <a:avLst/>
          </a:prstGeom>
          <a:noFill/>
          <a:ln>
            <a:noFill/>
          </a:ln>
        </p:spPr>
      </p:pic>
      <p:pic>
        <p:nvPicPr>
          <p:cNvPr id="256" name="Google Shape;256;p31"/>
          <p:cNvPicPr preferRelativeResize="0"/>
          <p:nvPr/>
        </p:nvPicPr>
        <p:blipFill rotWithShape="1">
          <a:blip r:embed="rId4">
            <a:alphaModFix/>
          </a:blip>
          <a:srcRect/>
          <a:stretch/>
        </p:blipFill>
        <p:spPr>
          <a:xfrm>
            <a:off x="2493351" y="4384539"/>
            <a:ext cx="1361871" cy="1714500"/>
          </a:xfrm>
          <a:prstGeom prst="rect">
            <a:avLst/>
          </a:prstGeom>
          <a:noFill/>
          <a:ln>
            <a:noFill/>
          </a:ln>
        </p:spPr>
      </p:pic>
      <p:sp>
        <p:nvSpPr>
          <p:cNvPr id="257" name="Google Shape;257;p31"/>
          <p:cNvSpPr txBox="1"/>
          <p:nvPr/>
        </p:nvSpPr>
        <p:spPr>
          <a:xfrm>
            <a:off x="5043825" y="2031000"/>
            <a:ext cx="6405000" cy="2796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500">
                <a:solidFill>
                  <a:srgbClr val="B88B05"/>
                </a:solidFill>
                <a:latin typeface="Times New Roman"/>
                <a:ea typeface="Times New Roman"/>
                <a:cs typeface="Times New Roman"/>
                <a:sym typeface="Times New Roman"/>
              </a:rPr>
              <a:t>MODEL 3: </a:t>
            </a:r>
            <a:endParaRPr sz="5500">
              <a:solidFill>
                <a:srgbClr val="B88B05"/>
              </a:solidFill>
              <a:latin typeface="Times New Roman"/>
              <a:ea typeface="Times New Roman"/>
              <a:cs typeface="Times New Roman"/>
              <a:sym typeface="Times New Roman"/>
            </a:endParaRPr>
          </a:p>
          <a:p>
            <a:pPr marL="0" marR="0" lvl="0" indent="0" algn="l" rtl="0">
              <a:spcBef>
                <a:spcPts val="0"/>
              </a:spcBef>
              <a:spcAft>
                <a:spcPts val="0"/>
              </a:spcAft>
              <a:buNone/>
            </a:pPr>
            <a:r>
              <a:rPr lang="en-US" sz="5500">
                <a:solidFill>
                  <a:srgbClr val="B88B05"/>
                </a:solidFill>
                <a:latin typeface="Times New Roman"/>
                <a:ea typeface="Times New Roman"/>
                <a:cs typeface="Times New Roman"/>
                <a:sym typeface="Times New Roman"/>
              </a:rPr>
              <a:t>Deep Learning Model with Embeddings</a:t>
            </a:r>
            <a:endParaRPr sz="5500">
              <a:solidFill>
                <a:srgbClr val="B88B05"/>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7"/>
                                        </p:tgtEl>
                                        <p:attrNameLst>
                                          <p:attrName>style.visibility</p:attrName>
                                        </p:attrNameLst>
                                      </p:cBhvr>
                                      <p:to>
                                        <p:strVal val="visible"/>
                                      </p:to>
                                    </p:set>
                                    <p:animEffect transition="in" filter="fade">
                                      <p:cBhvr>
                                        <p:cTn id="7" dur="500"/>
                                        <p:tgtEl>
                                          <p:spTgt spid="25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56"/>
                                        </p:tgtEl>
                                        <p:attrNameLst>
                                          <p:attrName>style.visibility</p:attrName>
                                        </p:attrNameLst>
                                      </p:cBhvr>
                                      <p:to>
                                        <p:strVal val="visible"/>
                                      </p:to>
                                    </p:set>
                                    <p:animEffect transition="in" filter="fade">
                                      <p:cBhvr>
                                        <p:cTn id="11" dur="1000"/>
                                        <p:tgtEl>
                                          <p:spTgt spid="2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p:nvPr/>
        </p:nvSpPr>
        <p:spPr>
          <a:xfrm>
            <a:off x="1393163" y="1588760"/>
            <a:ext cx="4023000" cy="585900"/>
          </a:xfrm>
          <a:prstGeom prst="roundRect">
            <a:avLst>
              <a:gd name="adj" fmla="val 50000"/>
            </a:avLst>
          </a:prstGeom>
          <a:solidFill>
            <a:srgbClr val="B88B0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93" name="Google Shape;93;p14"/>
          <p:cNvSpPr/>
          <p:nvPr/>
        </p:nvSpPr>
        <p:spPr>
          <a:xfrm>
            <a:off x="7260549" y="1586800"/>
            <a:ext cx="3676800" cy="585900"/>
          </a:xfrm>
          <a:prstGeom prst="roundRect">
            <a:avLst>
              <a:gd name="adj" fmla="val 50000"/>
            </a:avLst>
          </a:prstGeom>
          <a:solidFill>
            <a:srgbClr val="B88B0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cxnSp>
        <p:nvCxnSpPr>
          <p:cNvPr id="94" name="Google Shape;94;p14"/>
          <p:cNvCxnSpPr/>
          <p:nvPr/>
        </p:nvCxnSpPr>
        <p:spPr>
          <a:xfrm rot="10800000">
            <a:off x="5886407" y="1325752"/>
            <a:ext cx="13200" cy="5274600"/>
          </a:xfrm>
          <a:prstGeom prst="straightConnector1">
            <a:avLst/>
          </a:prstGeom>
          <a:noFill/>
          <a:ln w="19050" cap="flat" cmpd="sng">
            <a:solidFill>
              <a:srgbClr val="B88B05"/>
            </a:solidFill>
            <a:prstDash val="solid"/>
            <a:miter lim="800000"/>
            <a:headEnd type="none" w="sm" len="sm"/>
            <a:tailEnd type="none" w="sm" len="sm"/>
          </a:ln>
        </p:spPr>
      </p:cxnSp>
      <p:grpSp>
        <p:nvGrpSpPr>
          <p:cNvPr id="95" name="Google Shape;95;p14"/>
          <p:cNvGrpSpPr/>
          <p:nvPr/>
        </p:nvGrpSpPr>
        <p:grpSpPr>
          <a:xfrm>
            <a:off x="2430579" y="2911606"/>
            <a:ext cx="1121700" cy="1333499"/>
            <a:chOff x="1820979" y="1876431"/>
            <a:chExt cx="1121700" cy="1333499"/>
          </a:xfrm>
        </p:grpSpPr>
        <p:pic>
          <p:nvPicPr>
            <p:cNvPr id="96" name="Google Shape;96;p14"/>
            <p:cNvPicPr preferRelativeResize="0"/>
            <p:nvPr/>
          </p:nvPicPr>
          <p:blipFill rotWithShape="1">
            <a:blip r:embed="rId3">
              <a:alphaModFix/>
            </a:blip>
            <a:srcRect/>
            <a:stretch/>
          </p:blipFill>
          <p:spPr>
            <a:xfrm>
              <a:off x="1820979" y="1876431"/>
              <a:ext cx="1121700" cy="1333499"/>
            </a:xfrm>
            <a:prstGeom prst="rect">
              <a:avLst/>
            </a:prstGeom>
            <a:noFill/>
            <a:ln>
              <a:noFill/>
            </a:ln>
          </p:spPr>
        </p:pic>
        <p:sp>
          <p:nvSpPr>
            <p:cNvPr id="97" name="Google Shape;97;p14"/>
            <p:cNvSpPr txBox="1"/>
            <p:nvPr/>
          </p:nvSpPr>
          <p:spPr>
            <a:xfrm>
              <a:off x="1927217" y="2183368"/>
              <a:ext cx="870751"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lt1"/>
                  </a:solidFill>
                  <a:latin typeface="Arial"/>
                  <a:ea typeface="Arial"/>
                  <a:cs typeface="Arial"/>
                  <a:sym typeface="Arial"/>
                </a:rPr>
                <a:t>2015</a:t>
              </a:r>
              <a:endParaRPr sz="2400">
                <a:solidFill>
                  <a:schemeClr val="lt1"/>
                </a:solidFill>
                <a:latin typeface="Arial"/>
                <a:ea typeface="Arial"/>
                <a:cs typeface="Arial"/>
                <a:sym typeface="Arial"/>
              </a:endParaRPr>
            </a:p>
          </p:txBody>
        </p:sp>
      </p:grpSp>
      <p:sp>
        <p:nvSpPr>
          <p:cNvPr id="98" name="Google Shape;98;p14"/>
          <p:cNvSpPr txBox="1"/>
          <p:nvPr/>
        </p:nvSpPr>
        <p:spPr>
          <a:xfrm>
            <a:off x="3143700" y="147400"/>
            <a:ext cx="5904600" cy="70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500" b="1">
                <a:solidFill>
                  <a:srgbClr val="274E13"/>
                </a:solidFill>
                <a:latin typeface="Times New Roman"/>
                <a:ea typeface="Times New Roman"/>
                <a:cs typeface="Times New Roman"/>
                <a:sym typeface="Times New Roman"/>
              </a:rPr>
              <a:t>UNITED BANK OF RADY</a:t>
            </a:r>
            <a:endParaRPr sz="4500" b="1">
              <a:solidFill>
                <a:srgbClr val="274E13"/>
              </a:solidFill>
              <a:latin typeface="Times New Roman"/>
              <a:ea typeface="Times New Roman"/>
              <a:cs typeface="Times New Roman"/>
              <a:sym typeface="Times New Roman"/>
            </a:endParaRPr>
          </a:p>
        </p:txBody>
      </p:sp>
      <p:pic>
        <p:nvPicPr>
          <p:cNvPr id="99" name="Google Shape;99;p14"/>
          <p:cNvPicPr preferRelativeResize="0"/>
          <p:nvPr/>
        </p:nvPicPr>
        <p:blipFill rotWithShape="1">
          <a:blip r:embed="rId3">
            <a:alphaModFix/>
          </a:blip>
          <a:srcRect/>
          <a:stretch/>
        </p:blipFill>
        <p:spPr>
          <a:xfrm>
            <a:off x="7260559" y="2769555"/>
            <a:ext cx="1121700" cy="1333499"/>
          </a:xfrm>
          <a:prstGeom prst="rect">
            <a:avLst/>
          </a:prstGeom>
          <a:noFill/>
          <a:ln>
            <a:noFill/>
          </a:ln>
        </p:spPr>
      </p:pic>
      <p:sp>
        <p:nvSpPr>
          <p:cNvPr id="100" name="Google Shape;100;p14"/>
          <p:cNvSpPr txBox="1"/>
          <p:nvPr/>
        </p:nvSpPr>
        <p:spPr>
          <a:xfrm>
            <a:off x="7586075" y="1517725"/>
            <a:ext cx="3304200" cy="58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a:solidFill>
                  <a:srgbClr val="FFFFFF"/>
                </a:solidFill>
                <a:latin typeface="Times New Roman"/>
                <a:ea typeface="Times New Roman"/>
                <a:cs typeface="Times New Roman"/>
                <a:sym typeface="Times New Roman"/>
              </a:rPr>
              <a:t>Data Science Dep.</a:t>
            </a:r>
            <a:endParaRPr sz="4200">
              <a:solidFill>
                <a:srgbClr val="FFFFFF"/>
              </a:solidFill>
              <a:latin typeface="Times New Roman"/>
              <a:ea typeface="Times New Roman"/>
              <a:cs typeface="Times New Roman"/>
              <a:sym typeface="Times New Roman"/>
            </a:endParaRPr>
          </a:p>
        </p:txBody>
      </p:sp>
      <p:sp>
        <p:nvSpPr>
          <p:cNvPr id="101" name="Google Shape;101;p14"/>
          <p:cNvSpPr txBox="1"/>
          <p:nvPr/>
        </p:nvSpPr>
        <p:spPr>
          <a:xfrm>
            <a:off x="1393163" y="1529500"/>
            <a:ext cx="4532100" cy="70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a:solidFill>
                  <a:srgbClr val="FFFFFF"/>
                </a:solidFill>
                <a:latin typeface="Times New Roman"/>
                <a:ea typeface="Times New Roman"/>
                <a:cs typeface="Times New Roman"/>
                <a:sym typeface="Times New Roman"/>
              </a:rPr>
              <a:t>Customer Service Dep.</a:t>
            </a:r>
            <a:endParaRPr sz="4200">
              <a:solidFill>
                <a:srgbClr val="FFFFFF"/>
              </a:solidFill>
              <a:latin typeface="Times New Roman"/>
              <a:ea typeface="Times New Roman"/>
              <a:cs typeface="Times New Roman"/>
              <a:sym typeface="Times New Roman"/>
            </a:endParaRPr>
          </a:p>
        </p:txBody>
      </p:sp>
      <p:pic>
        <p:nvPicPr>
          <p:cNvPr id="102" name="Google Shape;102;p14"/>
          <p:cNvPicPr preferRelativeResize="0"/>
          <p:nvPr/>
        </p:nvPicPr>
        <p:blipFill>
          <a:blip r:embed="rId4">
            <a:alphaModFix/>
          </a:blip>
          <a:stretch>
            <a:fillRect/>
          </a:stretch>
        </p:blipFill>
        <p:spPr>
          <a:xfrm>
            <a:off x="7154650" y="2702775"/>
            <a:ext cx="1333500" cy="1333500"/>
          </a:xfrm>
          <a:prstGeom prst="rect">
            <a:avLst/>
          </a:prstGeom>
          <a:noFill/>
          <a:ln>
            <a:noFill/>
          </a:ln>
        </p:spPr>
      </p:pic>
      <p:pic>
        <p:nvPicPr>
          <p:cNvPr id="103" name="Google Shape;103;p14"/>
          <p:cNvPicPr preferRelativeResize="0"/>
          <p:nvPr/>
        </p:nvPicPr>
        <p:blipFill>
          <a:blip r:embed="rId5">
            <a:alphaModFix/>
          </a:blip>
          <a:stretch>
            <a:fillRect/>
          </a:stretch>
        </p:blipFill>
        <p:spPr>
          <a:xfrm>
            <a:off x="9477150" y="2702775"/>
            <a:ext cx="1413129" cy="1333501"/>
          </a:xfrm>
          <a:prstGeom prst="rect">
            <a:avLst/>
          </a:prstGeom>
          <a:noFill/>
          <a:ln>
            <a:noFill/>
          </a:ln>
        </p:spPr>
      </p:pic>
      <p:pic>
        <p:nvPicPr>
          <p:cNvPr id="104" name="Google Shape;104;p14"/>
          <p:cNvPicPr preferRelativeResize="0"/>
          <p:nvPr/>
        </p:nvPicPr>
        <p:blipFill>
          <a:blip r:embed="rId6">
            <a:alphaModFix/>
          </a:blip>
          <a:stretch>
            <a:fillRect/>
          </a:stretch>
        </p:blipFill>
        <p:spPr>
          <a:xfrm>
            <a:off x="7154650" y="4566350"/>
            <a:ext cx="1413125" cy="1413125"/>
          </a:xfrm>
          <a:prstGeom prst="rect">
            <a:avLst/>
          </a:prstGeom>
          <a:noFill/>
          <a:ln>
            <a:noFill/>
          </a:ln>
        </p:spPr>
      </p:pic>
      <p:pic>
        <p:nvPicPr>
          <p:cNvPr id="105" name="Google Shape;105;p14"/>
          <p:cNvPicPr preferRelativeResize="0"/>
          <p:nvPr/>
        </p:nvPicPr>
        <p:blipFill rotWithShape="1">
          <a:blip r:embed="rId7">
            <a:alphaModFix/>
          </a:blip>
          <a:srcRect t="31941" r="13035" b="10484"/>
          <a:stretch/>
        </p:blipFill>
        <p:spPr>
          <a:xfrm>
            <a:off x="2357325" y="2769550"/>
            <a:ext cx="1413124" cy="1403283"/>
          </a:xfrm>
          <a:prstGeom prst="rect">
            <a:avLst/>
          </a:prstGeom>
          <a:noFill/>
          <a:ln>
            <a:noFill/>
          </a:ln>
        </p:spPr>
      </p:pic>
      <p:pic>
        <p:nvPicPr>
          <p:cNvPr id="106" name="Google Shape;106;p14"/>
          <p:cNvPicPr preferRelativeResize="0"/>
          <p:nvPr/>
        </p:nvPicPr>
        <p:blipFill>
          <a:blip r:embed="rId8">
            <a:alphaModFix/>
          </a:blip>
          <a:stretch>
            <a:fillRect/>
          </a:stretch>
        </p:blipFill>
        <p:spPr>
          <a:xfrm>
            <a:off x="9477150" y="4566351"/>
            <a:ext cx="1413124" cy="1411950"/>
          </a:xfrm>
          <a:prstGeom prst="rect">
            <a:avLst/>
          </a:prstGeom>
          <a:noFill/>
          <a:ln>
            <a:noFill/>
          </a:ln>
        </p:spPr>
      </p:pic>
      <p:sp>
        <p:nvSpPr>
          <p:cNvPr id="107" name="Google Shape;107;p14"/>
          <p:cNvSpPr txBox="1"/>
          <p:nvPr/>
        </p:nvSpPr>
        <p:spPr>
          <a:xfrm>
            <a:off x="2430575" y="4103050"/>
            <a:ext cx="1948200" cy="4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Times New Roman"/>
                <a:ea typeface="Times New Roman"/>
                <a:cs typeface="Times New Roman"/>
                <a:sym typeface="Times New Roman"/>
              </a:rPr>
              <a:t>  Ellen Wu</a:t>
            </a:r>
            <a:endParaRPr sz="1800">
              <a:latin typeface="Times New Roman"/>
              <a:ea typeface="Times New Roman"/>
              <a:cs typeface="Times New Roman"/>
              <a:sym typeface="Times New Roman"/>
            </a:endParaRPr>
          </a:p>
        </p:txBody>
      </p:sp>
      <p:sp>
        <p:nvSpPr>
          <p:cNvPr id="108" name="Google Shape;108;p14"/>
          <p:cNvSpPr txBox="1"/>
          <p:nvPr/>
        </p:nvSpPr>
        <p:spPr>
          <a:xfrm>
            <a:off x="7260550" y="3962000"/>
            <a:ext cx="1948200" cy="4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Times New Roman"/>
                <a:ea typeface="Times New Roman"/>
                <a:cs typeface="Times New Roman"/>
                <a:sym typeface="Times New Roman"/>
              </a:rPr>
              <a:t>  Aki Lu</a:t>
            </a:r>
            <a:endParaRPr sz="1800">
              <a:latin typeface="Times New Roman"/>
              <a:ea typeface="Times New Roman"/>
              <a:cs typeface="Times New Roman"/>
              <a:sym typeface="Times New Roman"/>
            </a:endParaRPr>
          </a:p>
        </p:txBody>
      </p:sp>
      <p:sp>
        <p:nvSpPr>
          <p:cNvPr id="109" name="Google Shape;109;p14"/>
          <p:cNvSpPr txBox="1"/>
          <p:nvPr/>
        </p:nvSpPr>
        <p:spPr>
          <a:xfrm>
            <a:off x="9333775" y="3961988"/>
            <a:ext cx="2753400" cy="4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Times New Roman"/>
                <a:ea typeface="Times New Roman"/>
                <a:cs typeface="Times New Roman"/>
                <a:sym typeface="Times New Roman"/>
              </a:rPr>
              <a:t>  Catherine Liu</a:t>
            </a:r>
            <a:endParaRPr sz="1800">
              <a:latin typeface="Times New Roman"/>
              <a:ea typeface="Times New Roman"/>
              <a:cs typeface="Times New Roman"/>
              <a:sym typeface="Times New Roman"/>
            </a:endParaRPr>
          </a:p>
        </p:txBody>
      </p:sp>
      <p:sp>
        <p:nvSpPr>
          <p:cNvPr id="110" name="Google Shape;110;p14"/>
          <p:cNvSpPr txBox="1"/>
          <p:nvPr/>
        </p:nvSpPr>
        <p:spPr>
          <a:xfrm>
            <a:off x="7154638" y="5887250"/>
            <a:ext cx="1948200" cy="4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Times New Roman"/>
                <a:ea typeface="Times New Roman"/>
                <a:cs typeface="Times New Roman"/>
                <a:sym typeface="Times New Roman"/>
              </a:rPr>
              <a:t>  Letty Hua</a:t>
            </a:r>
            <a:endParaRPr sz="1800">
              <a:latin typeface="Times New Roman"/>
              <a:ea typeface="Times New Roman"/>
              <a:cs typeface="Times New Roman"/>
              <a:sym typeface="Times New Roman"/>
            </a:endParaRPr>
          </a:p>
        </p:txBody>
      </p:sp>
      <p:sp>
        <p:nvSpPr>
          <p:cNvPr id="111" name="Google Shape;111;p14"/>
          <p:cNvSpPr txBox="1"/>
          <p:nvPr/>
        </p:nvSpPr>
        <p:spPr>
          <a:xfrm>
            <a:off x="9477150" y="5887250"/>
            <a:ext cx="2400300" cy="4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Times New Roman"/>
                <a:ea typeface="Times New Roman"/>
                <a:cs typeface="Times New Roman"/>
                <a:sym typeface="Times New Roman"/>
              </a:rPr>
              <a:t>  Esther Yan</a:t>
            </a:r>
            <a:endParaRPr sz="1800">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4"/>
                                        </p:tgtEl>
                                        <p:attrNameLst>
                                          <p:attrName>style.visibility</p:attrName>
                                        </p:attrNameLst>
                                      </p:cBhvr>
                                      <p:to>
                                        <p:strVal val="visible"/>
                                      </p:to>
                                    </p:set>
                                    <p:animEffect transition="in" filter="fade">
                                      <p:cBhvr>
                                        <p:cTn id="7" dur="500"/>
                                        <p:tgtEl>
                                          <p:spTgt spid="9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5"/>
                                        </p:tgtEl>
                                        <p:attrNameLst>
                                          <p:attrName>style.visibility</p:attrName>
                                        </p:attrNameLst>
                                      </p:cBhvr>
                                      <p:to>
                                        <p:strVal val="visible"/>
                                      </p:to>
                                    </p:set>
                                    <p:animEffect transition="in" filter="fade">
                                      <p:cBhvr>
                                        <p:cTn id="11" dur="10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2"/>
          <p:cNvSpPr txBox="1"/>
          <p:nvPr/>
        </p:nvSpPr>
        <p:spPr>
          <a:xfrm>
            <a:off x="477900" y="635100"/>
            <a:ext cx="4372800" cy="8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a:solidFill>
                  <a:srgbClr val="134F5C"/>
                </a:solidFill>
                <a:latin typeface="Times New Roman"/>
                <a:ea typeface="Times New Roman"/>
                <a:cs typeface="Times New Roman"/>
                <a:sym typeface="Times New Roman"/>
              </a:rPr>
              <a:t>APPROACH</a:t>
            </a:r>
            <a:endParaRPr sz="4800" b="1">
              <a:latin typeface="Times New Roman"/>
              <a:ea typeface="Times New Roman"/>
              <a:cs typeface="Times New Roman"/>
              <a:sym typeface="Times New Roman"/>
            </a:endParaRPr>
          </a:p>
        </p:txBody>
      </p:sp>
      <p:sp>
        <p:nvSpPr>
          <p:cNvPr id="264" name="Google Shape;264;p32"/>
          <p:cNvSpPr txBox="1"/>
          <p:nvPr/>
        </p:nvSpPr>
        <p:spPr>
          <a:xfrm>
            <a:off x="477900" y="2343075"/>
            <a:ext cx="5472000" cy="32292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Unbalanced (80:20)</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top frequent words: 8,000</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maximum length of each complaint: 500</a:t>
            </a:r>
            <a:endParaRPr sz="3000">
              <a:latin typeface="Times New Roman"/>
              <a:ea typeface="Times New Roman"/>
              <a:cs typeface="Times New Roman"/>
              <a:sym typeface="Times New Roman"/>
            </a:endParaRPr>
          </a:p>
        </p:txBody>
      </p:sp>
      <p:sp>
        <p:nvSpPr>
          <p:cNvPr id="265" name="Google Shape;265;p32"/>
          <p:cNvSpPr txBox="1"/>
          <p:nvPr/>
        </p:nvSpPr>
        <p:spPr>
          <a:xfrm>
            <a:off x="6601650" y="2343075"/>
            <a:ext cx="5472000" cy="27978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Length of each vector: 150</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Training: 70%</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Test: 30%</a:t>
            </a:r>
            <a:endParaRPr sz="3000">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3"/>
          <p:cNvSpPr txBox="1"/>
          <p:nvPr/>
        </p:nvSpPr>
        <p:spPr>
          <a:xfrm>
            <a:off x="477900" y="587300"/>
            <a:ext cx="4372800" cy="8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a:solidFill>
                  <a:srgbClr val="134F5C"/>
                </a:solidFill>
                <a:latin typeface="Times New Roman"/>
                <a:ea typeface="Times New Roman"/>
                <a:cs typeface="Times New Roman"/>
                <a:sym typeface="Times New Roman"/>
              </a:rPr>
              <a:t>RESULT</a:t>
            </a:r>
            <a:endParaRPr sz="4800" b="1">
              <a:latin typeface="Times New Roman"/>
              <a:ea typeface="Times New Roman"/>
              <a:cs typeface="Times New Roman"/>
              <a:sym typeface="Times New Roman"/>
            </a:endParaRPr>
          </a:p>
        </p:txBody>
      </p:sp>
      <p:sp>
        <p:nvSpPr>
          <p:cNvPr id="272" name="Google Shape;272;p33"/>
          <p:cNvSpPr txBox="1"/>
          <p:nvPr/>
        </p:nvSpPr>
        <p:spPr>
          <a:xfrm>
            <a:off x="262075" y="2918575"/>
            <a:ext cx="5472000" cy="32292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hidden layers: 5</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nodes in each hidden layer: 8</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AUC on test set: </a:t>
            </a:r>
            <a:r>
              <a:rPr lang="en-US" sz="3000" b="1">
                <a:latin typeface="Times New Roman"/>
                <a:ea typeface="Times New Roman"/>
                <a:cs typeface="Times New Roman"/>
                <a:sym typeface="Times New Roman"/>
              </a:rPr>
              <a:t>0.779</a:t>
            </a:r>
            <a:endParaRPr sz="3000" b="1">
              <a:latin typeface="Times New Roman"/>
              <a:ea typeface="Times New Roman"/>
              <a:cs typeface="Times New Roman"/>
              <a:sym typeface="Times New Roman"/>
            </a:endParaRPr>
          </a:p>
        </p:txBody>
      </p:sp>
      <p:sp>
        <p:nvSpPr>
          <p:cNvPr id="273" name="Google Shape;273;p33"/>
          <p:cNvSpPr txBox="1"/>
          <p:nvPr/>
        </p:nvSpPr>
        <p:spPr>
          <a:xfrm>
            <a:off x="1393425" y="2080775"/>
            <a:ext cx="2347200" cy="7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solidFill>
                  <a:srgbClr val="B88B05"/>
                </a:solidFill>
                <a:latin typeface="Times New Roman"/>
                <a:ea typeface="Times New Roman"/>
                <a:cs typeface="Times New Roman"/>
                <a:sym typeface="Times New Roman"/>
              </a:rPr>
              <a:t>Credit Card</a:t>
            </a:r>
            <a:endParaRPr sz="3600">
              <a:solidFill>
                <a:srgbClr val="B88B05"/>
              </a:solidFill>
              <a:latin typeface="Times New Roman"/>
              <a:ea typeface="Times New Roman"/>
              <a:cs typeface="Times New Roman"/>
              <a:sym typeface="Times New Roman"/>
            </a:endParaRPr>
          </a:p>
        </p:txBody>
      </p:sp>
      <p:sp>
        <p:nvSpPr>
          <p:cNvPr id="274" name="Google Shape;274;p33"/>
          <p:cNvSpPr txBox="1"/>
          <p:nvPr/>
        </p:nvSpPr>
        <p:spPr>
          <a:xfrm>
            <a:off x="7104475" y="2080775"/>
            <a:ext cx="2942700" cy="7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solidFill>
                  <a:srgbClr val="B88B05"/>
                </a:solidFill>
                <a:latin typeface="Times New Roman"/>
                <a:ea typeface="Times New Roman"/>
                <a:cs typeface="Times New Roman"/>
                <a:sym typeface="Times New Roman"/>
              </a:rPr>
              <a:t>Bank Account</a:t>
            </a:r>
            <a:endParaRPr sz="3600">
              <a:solidFill>
                <a:srgbClr val="B88B05"/>
              </a:solidFill>
              <a:latin typeface="Times New Roman"/>
              <a:ea typeface="Times New Roman"/>
              <a:cs typeface="Times New Roman"/>
              <a:sym typeface="Times New Roman"/>
            </a:endParaRPr>
          </a:p>
        </p:txBody>
      </p:sp>
      <p:sp>
        <p:nvSpPr>
          <p:cNvPr id="275" name="Google Shape;275;p33"/>
          <p:cNvSpPr txBox="1"/>
          <p:nvPr/>
        </p:nvSpPr>
        <p:spPr>
          <a:xfrm>
            <a:off x="6354425" y="2918575"/>
            <a:ext cx="5604900" cy="32292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hidden layers: 2</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 nodes in each hidden layer: 16</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US" sz="3000">
                <a:latin typeface="Times New Roman"/>
                <a:ea typeface="Times New Roman"/>
                <a:cs typeface="Times New Roman"/>
                <a:sym typeface="Times New Roman"/>
              </a:rPr>
              <a:t>AUC on test set: </a:t>
            </a:r>
            <a:r>
              <a:rPr lang="en-US" sz="3000" b="1">
                <a:latin typeface="Times New Roman"/>
                <a:ea typeface="Times New Roman"/>
                <a:cs typeface="Times New Roman"/>
                <a:sym typeface="Times New Roman"/>
              </a:rPr>
              <a:t>0.757</a:t>
            </a:r>
            <a:endParaRPr sz="3000" b="1">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4"/>
          <p:cNvSpPr txBox="1"/>
          <p:nvPr/>
        </p:nvSpPr>
        <p:spPr>
          <a:xfrm>
            <a:off x="477900" y="324450"/>
            <a:ext cx="4736400" cy="8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a:solidFill>
                  <a:srgbClr val="134F5C"/>
                </a:solidFill>
                <a:latin typeface="Times New Roman"/>
                <a:ea typeface="Times New Roman"/>
                <a:cs typeface="Times New Roman"/>
                <a:sym typeface="Times New Roman"/>
              </a:rPr>
              <a:t>COMPARISON</a:t>
            </a:r>
            <a:endParaRPr sz="4800" b="1">
              <a:latin typeface="Times New Roman"/>
              <a:ea typeface="Times New Roman"/>
              <a:cs typeface="Times New Roman"/>
              <a:sym typeface="Times New Roman"/>
            </a:endParaRPr>
          </a:p>
        </p:txBody>
      </p:sp>
      <p:graphicFrame>
        <p:nvGraphicFramePr>
          <p:cNvPr id="282" name="Google Shape;282;p34"/>
          <p:cNvGraphicFramePr/>
          <p:nvPr/>
        </p:nvGraphicFramePr>
        <p:xfrm>
          <a:off x="477900" y="1747350"/>
          <a:ext cx="11340525" cy="3853847"/>
        </p:xfrm>
        <a:graphic>
          <a:graphicData uri="http://schemas.openxmlformats.org/drawingml/2006/table">
            <a:tbl>
              <a:tblPr>
                <a:noFill/>
                <a:tableStyleId>{20B8390F-DBA6-4506-98C2-63DC6BBDEA29}</a:tableStyleId>
              </a:tblPr>
              <a:tblGrid>
                <a:gridCol w="3069900">
                  <a:extLst>
                    <a:ext uri="{9D8B030D-6E8A-4147-A177-3AD203B41FA5}">
                      <a16:colId xmlns:a16="http://schemas.microsoft.com/office/drawing/2014/main" val="20000"/>
                    </a:ext>
                  </a:extLst>
                </a:gridCol>
                <a:gridCol w="2144450">
                  <a:extLst>
                    <a:ext uri="{9D8B030D-6E8A-4147-A177-3AD203B41FA5}">
                      <a16:colId xmlns:a16="http://schemas.microsoft.com/office/drawing/2014/main" val="20001"/>
                    </a:ext>
                  </a:extLst>
                </a:gridCol>
                <a:gridCol w="3739375">
                  <a:extLst>
                    <a:ext uri="{9D8B030D-6E8A-4147-A177-3AD203B41FA5}">
                      <a16:colId xmlns:a16="http://schemas.microsoft.com/office/drawing/2014/main" val="20002"/>
                    </a:ext>
                  </a:extLst>
                </a:gridCol>
                <a:gridCol w="2386800">
                  <a:extLst>
                    <a:ext uri="{9D8B030D-6E8A-4147-A177-3AD203B41FA5}">
                      <a16:colId xmlns:a16="http://schemas.microsoft.com/office/drawing/2014/main" val="20003"/>
                    </a:ext>
                  </a:extLst>
                </a:gridCol>
              </a:tblGrid>
              <a:tr h="703475">
                <a:tc>
                  <a:txBody>
                    <a:bodyPr/>
                    <a:lstStyle/>
                    <a:p>
                      <a:pPr marL="0" lvl="0" indent="0" algn="ctr" rtl="0">
                        <a:spcBef>
                          <a:spcPts val="0"/>
                        </a:spcBef>
                        <a:spcAft>
                          <a:spcPts val="0"/>
                        </a:spcAft>
                        <a:buNone/>
                      </a:pPr>
                      <a:r>
                        <a:rPr lang="en-US" sz="2800">
                          <a:latin typeface="Times New Roman"/>
                          <a:ea typeface="Times New Roman"/>
                          <a:cs typeface="Times New Roman"/>
                          <a:sym typeface="Times New Roman"/>
                        </a:rPr>
                        <a:t>Model</a:t>
                      </a:r>
                      <a:endParaRPr sz="2800">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2800">
                          <a:latin typeface="Times New Roman"/>
                          <a:ea typeface="Times New Roman"/>
                          <a:cs typeface="Times New Roman"/>
                          <a:sym typeface="Times New Roman"/>
                        </a:rPr>
                        <a:t>One-hot</a:t>
                      </a:r>
                      <a:endParaRPr sz="2800">
                        <a:latin typeface="Times New Roman"/>
                        <a:ea typeface="Times New Roman"/>
                        <a:cs typeface="Times New Roman"/>
                        <a:sym typeface="Times New Roman"/>
                      </a:endParaRPr>
                    </a:p>
                  </a:txBody>
                  <a:tcPr marL="91425" marR="91425" marT="91425" marB="91425" anchor="ctr"/>
                </a:tc>
                <a:tc>
                  <a:txBody>
                    <a:bodyPr/>
                    <a:lstStyle/>
                    <a:p>
                      <a:pPr marL="0" lvl="0" indent="0" algn="l" rtl="0">
                        <a:spcBef>
                          <a:spcPts val="0"/>
                        </a:spcBef>
                        <a:spcAft>
                          <a:spcPts val="0"/>
                        </a:spcAft>
                        <a:buNone/>
                      </a:pPr>
                      <a:r>
                        <a:rPr lang="en-US" sz="2800">
                          <a:latin typeface="Times New Roman"/>
                          <a:ea typeface="Times New Roman"/>
                          <a:cs typeface="Times New Roman"/>
                          <a:sym typeface="Times New Roman"/>
                        </a:rPr>
                        <a:t> Additional Features</a:t>
                      </a:r>
                      <a:endParaRPr sz="2800">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2800">
                          <a:latin typeface="Times New Roman"/>
                          <a:ea typeface="Times New Roman"/>
                          <a:cs typeface="Times New Roman"/>
                          <a:sym typeface="Times New Roman"/>
                        </a:rPr>
                        <a:t>Embeddings</a:t>
                      </a:r>
                      <a:endParaRPr sz="2800">
                        <a:latin typeface="Times New Roman"/>
                        <a:ea typeface="Times New Roman"/>
                        <a:cs typeface="Times New Roman"/>
                        <a:sym typeface="Times New Roman"/>
                      </a:endParaRPr>
                    </a:p>
                  </a:txBody>
                  <a:tcPr marL="91425" marR="91425" marT="91425" marB="91425" anchor="ctr"/>
                </a:tc>
                <a:extLst>
                  <a:ext uri="{0D108BD9-81ED-4DB2-BD59-A6C34878D82A}">
                    <a16:rowId xmlns:a16="http://schemas.microsoft.com/office/drawing/2014/main" val="10000"/>
                  </a:ext>
                </a:extLst>
              </a:tr>
              <a:tr h="900500">
                <a:tc>
                  <a:txBody>
                    <a:bodyPr/>
                    <a:lstStyle/>
                    <a:p>
                      <a:pPr marL="0" lvl="0" indent="0" algn="ctr" rtl="0">
                        <a:spcBef>
                          <a:spcPts val="0"/>
                        </a:spcBef>
                        <a:spcAft>
                          <a:spcPts val="0"/>
                        </a:spcAft>
                        <a:buNone/>
                      </a:pPr>
                      <a:r>
                        <a:rPr lang="en-US" sz="2800">
                          <a:latin typeface="Times New Roman"/>
                          <a:ea typeface="Times New Roman"/>
                          <a:cs typeface="Times New Roman"/>
                          <a:sym typeface="Times New Roman"/>
                        </a:rPr>
                        <a:t>Size</a:t>
                      </a:r>
                      <a:endParaRPr sz="2800">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2800">
                          <a:latin typeface="Times New Roman"/>
                          <a:ea typeface="Times New Roman"/>
                          <a:cs typeface="Times New Roman"/>
                          <a:sym typeface="Times New Roman"/>
                        </a:rPr>
                        <a:t>1.5 GB</a:t>
                      </a:r>
                      <a:endParaRPr sz="2800">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2800">
                          <a:latin typeface="Times New Roman"/>
                          <a:ea typeface="Times New Roman"/>
                          <a:cs typeface="Times New Roman"/>
                          <a:sym typeface="Times New Roman"/>
                        </a:rPr>
                        <a:t>1.5 GB</a:t>
                      </a:r>
                      <a:endParaRPr sz="2800">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2800" b="1">
                          <a:latin typeface="Times New Roman"/>
                          <a:ea typeface="Times New Roman"/>
                          <a:cs typeface="Times New Roman"/>
                          <a:sym typeface="Times New Roman"/>
                        </a:rPr>
                        <a:t>46.7 MB</a:t>
                      </a:r>
                      <a:endParaRPr sz="2800" b="1">
                        <a:latin typeface="Times New Roman"/>
                        <a:ea typeface="Times New Roman"/>
                        <a:cs typeface="Times New Roman"/>
                        <a:sym typeface="Times New Roman"/>
                      </a:endParaRPr>
                    </a:p>
                  </a:txBody>
                  <a:tcPr marL="91425" marR="91425" marT="91425" marB="91425" anchor="ctr"/>
                </a:tc>
                <a:extLst>
                  <a:ext uri="{0D108BD9-81ED-4DB2-BD59-A6C34878D82A}">
                    <a16:rowId xmlns:a16="http://schemas.microsoft.com/office/drawing/2014/main" val="10001"/>
                  </a:ext>
                </a:extLst>
              </a:tr>
              <a:tr h="1001675">
                <a:tc>
                  <a:txBody>
                    <a:bodyPr/>
                    <a:lstStyle/>
                    <a:p>
                      <a:pPr marL="0" lvl="0" indent="0" algn="ctr" rtl="0">
                        <a:lnSpc>
                          <a:spcPct val="115000"/>
                        </a:lnSpc>
                        <a:spcBef>
                          <a:spcPts val="0"/>
                        </a:spcBef>
                        <a:spcAft>
                          <a:spcPts val="0"/>
                        </a:spcAft>
                        <a:buNone/>
                      </a:pPr>
                      <a:r>
                        <a:rPr lang="en-US" sz="2800">
                          <a:latin typeface="Times New Roman"/>
                          <a:ea typeface="Times New Roman"/>
                          <a:cs typeface="Times New Roman"/>
                          <a:sym typeface="Times New Roman"/>
                        </a:rPr>
                        <a:t>Credit Card</a:t>
                      </a:r>
                      <a:endParaRPr sz="2800">
                        <a:latin typeface="Times New Roman"/>
                        <a:ea typeface="Times New Roman"/>
                        <a:cs typeface="Times New Roman"/>
                        <a:sym typeface="Times New Roman"/>
                      </a:endParaRPr>
                    </a:p>
                    <a:p>
                      <a:pPr marL="0" lvl="0" indent="0" algn="ctr" rtl="0">
                        <a:lnSpc>
                          <a:spcPct val="115000"/>
                        </a:lnSpc>
                        <a:spcBef>
                          <a:spcPts val="0"/>
                        </a:spcBef>
                        <a:spcAft>
                          <a:spcPts val="0"/>
                        </a:spcAft>
                        <a:buNone/>
                      </a:pPr>
                      <a:r>
                        <a:rPr lang="en-US" sz="2800">
                          <a:latin typeface="Times New Roman"/>
                          <a:ea typeface="Times New Roman"/>
                          <a:cs typeface="Times New Roman"/>
                          <a:sym typeface="Times New Roman"/>
                        </a:rPr>
                        <a:t>AUC</a:t>
                      </a:r>
                      <a:endParaRPr sz="2800">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2800">
                          <a:latin typeface="Times New Roman"/>
                          <a:ea typeface="Times New Roman"/>
                          <a:cs typeface="Times New Roman"/>
                          <a:sym typeface="Times New Roman"/>
                        </a:rPr>
                        <a:t>0.785</a:t>
                      </a:r>
                      <a:endParaRPr sz="2800">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2800" b="1">
                          <a:latin typeface="Times New Roman"/>
                          <a:ea typeface="Times New Roman"/>
                          <a:cs typeface="Times New Roman"/>
                          <a:sym typeface="Times New Roman"/>
                        </a:rPr>
                        <a:t>0.787</a:t>
                      </a:r>
                      <a:endParaRPr sz="2800" b="1">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2800">
                          <a:latin typeface="Times New Roman"/>
                          <a:ea typeface="Times New Roman"/>
                          <a:cs typeface="Times New Roman"/>
                          <a:sym typeface="Times New Roman"/>
                        </a:rPr>
                        <a:t>0.779</a:t>
                      </a:r>
                      <a:endParaRPr sz="2800">
                        <a:latin typeface="Times New Roman"/>
                        <a:ea typeface="Times New Roman"/>
                        <a:cs typeface="Times New Roman"/>
                        <a:sym typeface="Times New Roman"/>
                      </a:endParaRPr>
                    </a:p>
                  </a:txBody>
                  <a:tcPr marL="91425" marR="91425" marT="91425" marB="91425" anchor="ctr"/>
                </a:tc>
                <a:extLst>
                  <a:ext uri="{0D108BD9-81ED-4DB2-BD59-A6C34878D82A}">
                    <a16:rowId xmlns:a16="http://schemas.microsoft.com/office/drawing/2014/main" val="10002"/>
                  </a:ext>
                </a:extLst>
              </a:tr>
              <a:tr h="1001675">
                <a:tc>
                  <a:txBody>
                    <a:bodyPr/>
                    <a:lstStyle/>
                    <a:p>
                      <a:pPr marL="0" lvl="0" indent="0" algn="ctr" rtl="0">
                        <a:lnSpc>
                          <a:spcPct val="115000"/>
                        </a:lnSpc>
                        <a:spcBef>
                          <a:spcPts val="0"/>
                        </a:spcBef>
                        <a:spcAft>
                          <a:spcPts val="0"/>
                        </a:spcAft>
                        <a:buNone/>
                      </a:pPr>
                      <a:r>
                        <a:rPr lang="en-US" sz="2800">
                          <a:latin typeface="Times New Roman"/>
                          <a:ea typeface="Times New Roman"/>
                          <a:cs typeface="Times New Roman"/>
                          <a:sym typeface="Times New Roman"/>
                        </a:rPr>
                        <a:t>Bank Account</a:t>
                      </a:r>
                      <a:endParaRPr sz="2800">
                        <a:latin typeface="Times New Roman"/>
                        <a:ea typeface="Times New Roman"/>
                        <a:cs typeface="Times New Roman"/>
                        <a:sym typeface="Times New Roman"/>
                      </a:endParaRPr>
                    </a:p>
                    <a:p>
                      <a:pPr marL="0" lvl="0" indent="0" algn="ctr" rtl="0">
                        <a:lnSpc>
                          <a:spcPct val="115000"/>
                        </a:lnSpc>
                        <a:spcBef>
                          <a:spcPts val="0"/>
                        </a:spcBef>
                        <a:spcAft>
                          <a:spcPts val="0"/>
                        </a:spcAft>
                        <a:buNone/>
                      </a:pPr>
                      <a:r>
                        <a:rPr lang="en-US" sz="2800">
                          <a:latin typeface="Times New Roman"/>
                          <a:ea typeface="Times New Roman"/>
                          <a:cs typeface="Times New Roman"/>
                          <a:sym typeface="Times New Roman"/>
                        </a:rPr>
                        <a:t>AUC</a:t>
                      </a:r>
                      <a:endParaRPr sz="2800">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2800">
                          <a:latin typeface="Times New Roman"/>
                          <a:ea typeface="Times New Roman"/>
                          <a:cs typeface="Times New Roman"/>
                          <a:sym typeface="Times New Roman"/>
                        </a:rPr>
                        <a:t>0.763</a:t>
                      </a:r>
                      <a:endParaRPr sz="2800">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2800" b="1">
                          <a:latin typeface="Times New Roman"/>
                          <a:ea typeface="Times New Roman"/>
                          <a:cs typeface="Times New Roman"/>
                          <a:sym typeface="Times New Roman"/>
                        </a:rPr>
                        <a:t>0.770</a:t>
                      </a:r>
                      <a:endParaRPr sz="2800" b="1">
                        <a:latin typeface="Times New Roman"/>
                        <a:ea typeface="Times New Roman"/>
                        <a:cs typeface="Times New Roman"/>
                        <a:sym typeface="Times New Roman"/>
                      </a:endParaRPr>
                    </a:p>
                  </a:txBody>
                  <a:tcPr marL="91425" marR="91425" marT="91425" marB="91425" anchor="ctr"/>
                </a:tc>
                <a:tc>
                  <a:txBody>
                    <a:bodyPr/>
                    <a:lstStyle/>
                    <a:p>
                      <a:pPr marL="0" lvl="0" indent="0" algn="ctr" rtl="0">
                        <a:spcBef>
                          <a:spcPts val="0"/>
                        </a:spcBef>
                        <a:spcAft>
                          <a:spcPts val="0"/>
                        </a:spcAft>
                        <a:buNone/>
                      </a:pPr>
                      <a:r>
                        <a:rPr lang="en-US" sz="2800">
                          <a:latin typeface="Times New Roman"/>
                          <a:ea typeface="Times New Roman"/>
                          <a:cs typeface="Times New Roman"/>
                          <a:sym typeface="Times New Roman"/>
                        </a:rPr>
                        <a:t>0.757</a:t>
                      </a:r>
                      <a:endParaRPr sz="2800">
                        <a:latin typeface="Times New Roman"/>
                        <a:ea typeface="Times New Roman"/>
                        <a:cs typeface="Times New Roman"/>
                        <a:sym typeface="Times New Roman"/>
                      </a:endParaRPr>
                    </a:p>
                  </a:txBody>
                  <a:tcPr marL="91425" marR="91425" marT="91425" marB="91425" anchor="ctr"/>
                </a:tc>
                <a:extLst>
                  <a:ext uri="{0D108BD9-81ED-4DB2-BD59-A6C34878D82A}">
                    <a16:rowId xmlns:a16="http://schemas.microsoft.com/office/drawing/2014/main" val="10003"/>
                  </a:ext>
                </a:extLst>
              </a:tr>
            </a:tbl>
          </a:graphicData>
        </a:graphic>
      </p:graphicFrame>
      <p:sp>
        <p:nvSpPr>
          <p:cNvPr id="283" name="Google Shape;283;p34"/>
          <p:cNvSpPr/>
          <p:nvPr/>
        </p:nvSpPr>
        <p:spPr>
          <a:xfrm>
            <a:off x="8782550" y="1889975"/>
            <a:ext cx="453900" cy="437100"/>
          </a:xfrm>
          <a:prstGeom prst="star5">
            <a:avLst>
              <a:gd name="adj" fmla="val 19098"/>
              <a:gd name="hf" fmla="val 105146"/>
              <a:gd name="vf" fmla="val 110557"/>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pic>
        <p:nvPicPr>
          <p:cNvPr id="288" name="Google Shape;288;p35"/>
          <p:cNvPicPr preferRelativeResize="0"/>
          <p:nvPr/>
        </p:nvPicPr>
        <p:blipFill rotWithShape="1">
          <a:blip r:embed="rId3">
            <a:alphaModFix/>
          </a:blip>
          <a:srcRect/>
          <a:stretch/>
        </p:blipFill>
        <p:spPr>
          <a:xfrm>
            <a:off x="7124090" y="1500539"/>
            <a:ext cx="4107387" cy="5357461"/>
          </a:xfrm>
          <a:prstGeom prst="rect">
            <a:avLst/>
          </a:prstGeom>
          <a:noFill/>
          <a:ln>
            <a:noFill/>
          </a:ln>
        </p:spPr>
      </p:pic>
      <p:pic>
        <p:nvPicPr>
          <p:cNvPr id="289" name="Google Shape;289;p35"/>
          <p:cNvPicPr preferRelativeResize="0"/>
          <p:nvPr/>
        </p:nvPicPr>
        <p:blipFill rotWithShape="1">
          <a:blip r:embed="rId4">
            <a:alphaModFix/>
          </a:blip>
          <a:srcRect l="20101" t="12797" r="9965" b="16163"/>
          <a:stretch/>
        </p:blipFill>
        <p:spPr>
          <a:xfrm>
            <a:off x="2120900" y="901700"/>
            <a:ext cx="4838700" cy="4826000"/>
          </a:xfrm>
          <a:prstGeom prst="rect">
            <a:avLst/>
          </a:prstGeom>
          <a:noFill/>
          <a:ln>
            <a:noFill/>
          </a:ln>
        </p:spPr>
      </p:pic>
      <p:pic>
        <p:nvPicPr>
          <p:cNvPr id="290" name="Google Shape;290;p35"/>
          <p:cNvPicPr preferRelativeResize="0"/>
          <p:nvPr/>
        </p:nvPicPr>
        <p:blipFill rotWithShape="1">
          <a:blip r:embed="rId4">
            <a:alphaModFix/>
          </a:blip>
          <a:srcRect l="20101" t="12797" r="9965" b="45797"/>
          <a:stretch/>
        </p:blipFill>
        <p:spPr>
          <a:xfrm>
            <a:off x="7838886" y="2540000"/>
            <a:ext cx="2964802" cy="1723500"/>
          </a:xfrm>
          <a:prstGeom prst="rect">
            <a:avLst/>
          </a:prstGeom>
          <a:noFill/>
          <a:ln>
            <a:noFill/>
          </a:ln>
        </p:spPr>
      </p:pic>
      <p:sp>
        <p:nvSpPr>
          <p:cNvPr id="291" name="Google Shape;291;p35"/>
          <p:cNvSpPr/>
          <p:nvPr/>
        </p:nvSpPr>
        <p:spPr>
          <a:xfrm>
            <a:off x="2679367" y="2206100"/>
            <a:ext cx="6833265" cy="2057400"/>
          </a:xfrm>
          <a:prstGeom prst="roundRect">
            <a:avLst>
              <a:gd name="adj" fmla="val 12346"/>
            </a:avLst>
          </a:prstGeom>
          <a:blipFill rotWithShape="1">
            <a:blip r:embed="rId5">
              <a:alphaModFix/>
            </a:blip>
            <a:tile tx="0" ty="0" sx="100000" sy="100000" flip="none" algn="tl"/>
          </a:blipFill>
          <a:ln w="12700" cap="flat" cmpd="sng">
            <a:solidFill>
              <a:srgbClr val="B88B0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292" name="Google Shape;292;p35"/>
          <p:cNvPicPr preferRelativeResize="0"/>
          <p:nvPr/>
        </p:nvPicPr>
        <p:blipFill rotWithShape="1">
          <a:blip r:embed="rId6">
            <a:alphaModFix/>
          </a:blip>
          <a:srcRect/>
          <a:stretch/>
        </p:blipFill>
        <p:spPr>
          <a:xfrm>
            <a:off x="3617075" y="1825893"/>
            <a:ext cx="760413" cy="760413"/>
          </a:xfrm>
          <a:prstGeom prst="rect">
            <a:avLst/>
          </a:prstGeom>
          <a:noFill/>
          <a:ln>
            <a:noFill/>
          </a:ln>
        </p:spPr>
      </p:pic>
      <p:sp>
        <p:nvSpPr>
          <p:cNvPr id="293" name="Google Shape;293;p35"/>
          <p:cNvSpPr txBox="1"/>
          <p:nvPr/>
        </p:nvSpPr>
        <p:spPr>
          <a:xfrm>
            <a:off x="1549050" y="2749575"/>
            <a:ext cx="9093900" cy="307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5200" b="1">
                <a:solidFill>
                  <a:schemeClr val="dk1"/>
                </a:solidFill>
                <a:latin typeface="Times New Roman"/>
                <a:ea typeface="Times New Roman"/>
                <a:cs typeface="Times New Roman"/>
                <a:sym typeface="Times New Roman"/>
              </a:rPr>
              <a:t>Specific prediction</a:t>
            </a:r>
            <a:endParaRPr sz="5200" b="1">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89"/>
                                        </p:tgtEl>
                                        <p:attrNameLst>
                                          <p:attrName>style.visibility</p:attrName>
                                        </p:attrNameLst>
                                      </p:cBhvr>
                                      <p:to>
                                        <p:strVal val="visible"/>
                                      </p:to>
                                    </p:set>
                                    <p:animEffect transition="in" filter="fade">
                                      <p:cBhvr>
                                        <p:cTn id="7" dur="1000"/>
                                        <p:tgtEl>
                                          <p:spTgt spid="289"/>
                                        </p:tgtEl>
                                      </p:cBhvr>
                                    </p:animEffect>
                                  </p:childTnLst>
                                </p:cTn>
                              </p:par>
                              <p:par>
                                <p:cTn id="8" presetID="10" presetClass="entr" presetSubtype="0" fill="hold" nodeType="withEffect">
                                  <p:stCondLst>
                                    <p:cond delay="0"/>
                                  </p:stCondLst>
                                  <p:childTnLst>
                                    <p:set>
                                      <p:cBhvr>
                                        <p:cTn id="9" dur="1" fill="hold">
                                          <p:stCondLst>
                                            <p:cond delay="0"/>
                                          </p:stCondLst>
                                        </p:cTn>
                                        <p:tgtEl>
                                          <p:spTgt spid="290"/>
                                        </p:tgtEl>
                                        <p:attrNameLst>
                                          <p:attrName>style.visibility</p:attrName>
                                        </p:attrNameLst>
                                      </p:cBhvr>
                                      <p:to>
                                        <p:strVal val="visible"/>
                                      </p:to>
                                    </p:set>
                                    <p:animEffect transition="in" filter="fade">
                                      <p:cBhvr>
                                        <p:cTn id="10" dur="1000"/>
                                        <p:tgtEl>
                                          <p:spTgt spid="2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pic>
        <p:nvPicPr>
          <p:cNvPr id="298" name="Google Shape;298;p36"/>
          <p:cNvPicPr preferRelativeResize="0"/>
          <p:nvPr/>
        </p:nvPicPr>
        <p:blipFill rotWithShape="1">
          <a:blip r:embed="rId3">
            <a:alphaModFix/>
          </a:blip>
          <a:srcRect/>
          <a:stretch/>
        </p:blipFill>
        <p:spPr>
          <a:xfrm rot="8828906">
            <a:off x="8566551" y="-2986149"/>
            <a:ext cx="4107387" cy="5357461"/>
          </a:xfrm>
          <a:prstGeom prst="rect">
            <a:avLst/>
          </a:prstGeom>
          <a:noFill/>
          <a:ln>
            <a:noFill/>
          </a:ln>
        </p:spPr>
      </p:pic>
      <p:pic>
        <p:nvPicPr>
          <p:cNvPr id="299" name="Google Shape;299;p36"/>
          <p:cNvPicPr preferRelativeResize="0"/>
          <p:nvPr/>
        </p:nvPicPr>
        <p:blipFill rotWithShape="1">
          <a:blip r:embed="rId4">
            <a:alphaModFix/>
          </a:blip>
          <a:srcRect/>
          <a:stretch/>
        </p:blipFill>
        <p:spPr>
          <a:xfrm rot="-8206042">
            <a:off x="-2834333" y="2671305"/>
            <a:ext cx="4040617" cy="6858000"/>
          </a:xfrm>
          <a:prstGeom prst="rect">
            <a:avLst/>
          </a:prstGeom>
          <a:noFill/>
          <a:ln>
            <a:noFill/>
          </a:ln>
        </p:spPr>
      </p:pic>
      <p:grpSp>
        <p:nvGrpSpPr>
          <p:cNvPr id="300" name="Google Shape;300;p36"/>
          <p:cNvGrpSpPr/>
          <p:nvPr/>
        </p:nvGrpSpPr>
        <p:grpSpPr>
          <a:xfrm>
            <a:off x="0" y="3331165"/>
            <a:ext cx="12192000" cy="2934840"/>
            <a:chOff x="0" y="3336748"/>
            <a:chExt cx="12192000" cy="2769762"/>
          </a:xfrm>
        </p:grpSpPr>
        <p:sp>
          <p:nvSpPr>
            <p:cNvPr id="301" name="Google Shape;301;p36"/>
            <p:cNvSpPr/>
            <p:nvPr/>
          </p:nvSpPr>
          <p:spPr>
            <a:xfrm>
              <a:off x="0" y="3429010"/>
              <a:ext cx="12192000" cy="2677500"/>
            </a:xfrm>
            <a:prstGeom prst="rect">
              <a:avLst/>
            </a:prstGeom>
            <a:solidFill>
              <a:srgbClr val="CCB18A">
                <a:alpha val="6196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302" name="Google Shape;302;p36"/>
            <p:cNvGrpSpPr/>
            <p:nvPr/>
          </p:nvGrpSpPr>
          <p:grpSpPr>
            <a:xfrm>
              <a:off x="152538" y="3336748"/>
              <a:ext cx="2854125" cy="2312166"/>
              <a:chOff x="1345821" y="987248"/>
              <a:chExt cx="2854125" cy="2312166"/>
            </a:xfrm>
          </p:grpSpPr>
          <p:grpSp>
            <p:nvGrpSpPr>
              <p:cNvPr id="303" name="Google Shape;303;p36"/>
              <p:cNvGrpSpPr/>
              <p:nvPr/>
            </p:nvGrpSpPr>
            <p:grpSpPr>
              <a:xfrm>
                <a:off x="1502788" y="987248"/>
                <a:ext cx="2697158" cy="2312166"/>
                <a:chOff x="1437728" y="977305"/>
                <a:chExt cx="2987869" cy="2561381"/>
              </a:xfrm>
            </p:grpSpPr>
            <p:pic>
              <p:nvPicPr>
                <p:cNvPr id="304" name="Google Shape;304;p36"/>
                <p:cNvPicPr preferRelativeResize="0"/>
                <p:nvPr/>
              </p:nvPicPr>
              <p:blipFill rotWithShape="1">
                <a:blip r:embed="rId5">
                  <a:alphaModFix/>
                </a:blip>
                <a:srcRect l="20101" t="12797" r="9965" b="45797"/>
                <a:stretch/>
              </p:blipFill>
              <p:spPr>
                <a:xfrm>
                  <a:off x="1661352" y="977305"/>
                  <a:ext cx="2097294" cy="1219200"/>
                </a:xfrm>
                <a:prstGeom prst="rect">
                  <a:avLst/>
                </a:prstGeom>
                <a:noFill/>
                <a:ln>
                  <a:noFill/>
                </a:ln>
              </p:spPr>
            </p:pic>
            <p:sp>
              <p:nvSpPr>
                <p:cNvPr id="305" name="Google Shape;305;p36"/>
                <p:cNvSpPr/>
                <p:nvPr/>
              </p:nvSpPr>
              <p:spPr>
                <a:xfrm>
                  <a:off x="1437728" y="2070208"/>
                  <a:ext cx="2508300" cy="1052400"/>
                </a:xfrm>
                <a:prstGeom prst="roundRect">
                  <a:avLst>
                    <a:gd name="adj" fmla="val 12346"/>
                  </a:avLst>
                </a:prstGeom>
                <a:blipFill rotWithShape="1">
                  <a:blip r:embed="rId6">
                    <a:alphaModFix/>
                  </a:blip>
                  <a:tile tx="0" ty="0" sx="100000" sy="100000" flip="none" algn="tl"/>
                </a:blipFill>
                <a:ln w="12700" cap="flat" cmpd="sng">
                  <a:solidFill>
                    <a:srgbClr val="B88B0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306" name="Google Shape;306;p36"/>
                <p:cNvPicPr preferRelativeResize="0"/>
                <p:nvPr/>
              </p:nvPicPr>
              <p:blipFill rotWithShape="1">
                <a:blip r:embed="rId7">
                  <a:alphaModFix/>
                </a:blip>
                <a:srcRect l="20101" t="12797" r="9965" b="45797"/>
                <a:stretch/>
              </p:blipFill>
              <p:spPr>
                <a:xfrm>
                  <a:off x="3202184" y="2703244"/>
                  <a:ext cx="1223413" cy="835441"/>
                </a:xfrm>
                <a:prstGeom prst="rect">
                  <a:avLst/>
                </a:prstGeom>
                <a:noFill/>
                <a:ln>
                  <a:noFill/>
                </a:ln>
              </p:spPr>
            </p:pic>
          </p:grpSp>
          <p:sp>
            <p:nvSpPr>
              <p:cNvPr id="307" name="Google Shape;307;p36"/>
              <p:cNvSpPr txBox="1"/>
              <p:nvPr/>
            </p:nvSpPr>
            <p:spPr>
              <a:xfrm>
                <a:off x="1345821" y="2087814"/>
                <a:ext cx="2610900" cy="8361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1">
                    <a:solidFill>
                      <a:srgbClr val="B88B05"/>
                    </a:solidFill>
                    <a:latin typeface="Times New Roman"/>
                    <a:ea typeface="Times New Roman"/>
                    <a:cs typeface="Times New Roman"/>
                    <a:sym typeface="Times New Roman"/>
                  </a:rPr>
                  <a:t>Bank Account:</a:t>
                </a:r>
                <a:endParaRPr sz="2400" b="1">
                  <a:solidFill>
                    <a:srgbClr val="B88B05"/>
                  </a:solidFill>
                  <a:latin typeface="Times New Roman"/>
                  <a:ea typeface="Times New Roman"/>
                  <a:cs typeface="Times New Roman"/>
                  <a:sym typeface="Times New Roman"/>
                </a:endParaRPr>
              </a:p>
              <a:p>
                <a:pPr marL="0" marR="0" lvl="0" indent="0" algn="ctr" rtl="0">
                  <a:spcBef>
                    <a:spcPts val="0"/>
                  </a:spcBef>
                  <a:spcAft>
                    <a:spcPts val="0"/>
                  </a:spcAft>
                  <a:buNone/>
                </a:pPr>
                <a:r>
                  <a:rPr lang="en-US" sz="2400" b="1">
                    <a:solidFill>
                      <a:srgbClr val="B88B05"/>
                    </a:solidFill>
                    <a:latin typeface="Times New Roman"/>
                    <a:ea typeface="Times New Roman"/>
                    <a:cs typeface="Times New Roman"/>
                    <a:sym typeface="Times New Roman"/>
                  </a:rPr>
                  <a:t>Fraud</a:t>
                </a:r>
                <a:endParaRPr sz="2400" b="1">
                  <a:solidFill>
                    <a:srgbClr val="B88B05"/>
                  </a:solidFill>
                  <a:latin typeface="Times New Roman"/>
                  <a:ea typeface="Times New Roman"/>
                  <a:cs typeface="Times New Roman"/>
                  <a:sym typeface="Times New Roman"/>
                </a:endParaRPr>
              </a:p>
            </p:txBody>
          </p:sp>
        </p:grpSp>
        <p:sp>
          <p:nvSpPr>
            <p:cNvPr id="308" name="Google Shape;308;p36"/>
            <p:cNvSpPr txBox="1"/>
            <p:nvPr/>
          </p:nvSpPr>
          <p:spPr>
            <a:xfrm>
              <a:off x="2806350" y="3502952"/>
              <a:ext cx="9164100" cy="1770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900" b="1">
                  <a:solidFill>
                    <a:srgbClr val="7B5C03"/>
                  </a:solidFill>
                  <a:latin typeface="Times New Roman"/>
                  <a:ea typeface="Times New Roman"/>
                  <a:cs typeface="Times New Roman"/>
                  <a:sym typeface="Times New Roman"/>
                </a:rPr>
                <a:t>On XXXX/XXXX/16 my credit report showed that there were a Capital One and a bank hard inquiries. I called both banks and they both reported not to have any information on the matter. On XX reported again that Capital One had another hard inquiry for trying to open an account. I called capital one and they reported that as a matter of fact someone tried to open an account with Capital One. The representative said she closed the account that was opened on my behalf and report it as fraudulent.</a:t>
              </a:r>
              <a:endParaRPr sz="1900" b="1">
                <a:solidFill>
                  <a:srgbClr val="7B5C03"/>
                </a:solidFill>
                <a:latin typeface="Times New Roman"/>
                <a:ea typeface="Times New Roman"/>
                <a:cs typeface="Times New Roman"/>
                <a:sym typeface="Times New Roman"/>
              </a:endParaRPr>
            </a:p>
            <a:p>
              <a:pPr marL="0" marR="0" lvl="0" indent="0" algn="l" rtl="0">
                <a:spcBef>
                  <a:spcPts val="1000"/>
                </a:spcBef>
                <a:spcAft>
                  <a:spcPts val="0"/>
                </a:spcAft>
                <a:buNone/>
              </a:pPr>
              <a:endParaRPr sz="3000" b="1">
                <a:solidFill>
                  <a:srgbClr val="7B5C03"/>
                </a:solidFill>
                <a:latin typeface="Times New Roman"/>
                <a:ea typeface="Times New Roman"/>
                <a:cs typeface="Times New Roman"/>
                <a:sym typeface="Times New Roman"/>
              </a:endParaRPr>
            </a:p>
            <a:p>
              <a:pPr marL="0" marR="0" lvl="0" indent="0" algn="l" rtl="0">
                <a:spcBef>
                  <a:spcPts val="1000"/>
                </a:spcBef>
                <a:spcAft>
                  <a:spcPts val="0"/>
                </a:spcAft>
                <a:buNone/>
              </a:pPr>
              <a:endParaRPr sz="1600">
                <a:solidFill>
                  <a:srgbClr val="7B5C03"/>
                </a:solidFill>
                <a:latin typeface="Arial"/>
                <a:ea typeface="Arial"/>
                <a:cs typeface="Arial"/>
                <a:sym typeface="Arial"/>
              </a:endParaRPr>
            </a:p>
          </p:txBody>
        </p:sp>
      </p:grpSp>
      <p:grpSp>
        <p:nvGrpSpPr>
          <p:cNvPr id="309" name="Google Shape;309;p36"/>
          <p:cNvGrpSpPr/>
          <p:nvPr/>
        </p:nvGrpSpPr>
        <p:grpSpPr>
          <a:xfrm>
            <a:off x="0" y="-13931"/>
            <a:ext cx="12192000" cy="3211719"/>
            <a:chOff x="0" y="537953"/>
            <a:chExt cx="12192000" cy="2492990"/>
          </a:xfrm>
        </p:grpSpPr>
        <p:sp>
          <p:nvSpPr>
            <p:cNvPr id="310" name="Google Shape;310;p36"/>
            <p:cNvSpPr/>
            <p:nvPr/>
          </p:nvSpPr>
          <p:spPr>
            <a:xfrm>
              <a:off x="0" y="537953"/>
              <a:ext cx="12192000" cy="2492990"/>
            </a:xfrm>
            <a:prstGeom prst="rect">
              <a:avLst/>
            </a:prstGeom>
            <a:solidFill>
              <a:srgbClr val="B8C2BA">
                <a:alpha val="6196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311" name="Google Shape;311;p36"/>
            <p:cNvGrpSpPr/>
            <p:nvPr/>
          </p:nvGrpSpPr>
          <p:grpSpPr>
            <a:xfrm>
              <a:off x="9385456" y="635608"/>
              <a:ext cx="2598546" cy="2081205"/>
              <a:chOff x="2090105" y="1158533"/>
              <a:chExt cx="2598546" cy="2081205"/>
            </a:xfrm>
          </p:grpSpPr>
          <p:grpSp>
            <p:nvGrpSpPr>
              <p:cNvPr id="312" name="Google Shape;312;p36"/>
              <p:cNvGrpSpPr/>
              <p:nvPr/>
            </p:nvGrpSpPr>
            <p:grpSpPr>
              <a:xfrm>
                <a:off x="2090105" y="1158533"/>
                <a:ext cx="2598546" cy="2081205"/>
                <a:chOff x="2088348" y="1167052"/>
                <a:chExt cx="2878628" cy="2305526"/>
              </a:xfrm>
            </p:grpSpPr>
            <p:pic>
              <p:nvPicPr>
                <p:cNvPr id="313" name="Google Shape;313;p36"/>
                <p:cNvPicPr preferRelativeResize="0"/>
                <p:nvPr/>
              </p:nvPicPr>
              <p:blipFill rotWithShape="1">
                <a:blip r:embed="rId5">
                  <a:alphaModFix/>
                </a:blip>
                <a:srcRect l="20101" t="12797" r="9965" b="45797"/>
                <a:stretch/>
              </p:blipFill>
              <p:spPr>
                <a:xfrm>
                  <a:off x="2088348" y="1167052"/>
                  <a:ext cx="2097292" cy="971044"/>
                </a:xfrm>
                <a:prstGeom prst="rect">
                  <a:avLst/>
                </a:prstGeom>
                <a:noFill/>
                <a:ln>
                  <a:noFill/>
                </a:ln>
              </p:spPr>
            </p:pic>
            <p:sp>
              <p:nvSpPr>
                <p:cNvPr id="314" name="Google Shape;314;p36"/>
                <p:cNvSpPr/>
                <p:nvPr/>
              </p:nvSpPr>
              <p:spPr>
                <a:xfrm>
                  <a:off x="2410354" y="1839653"/>
                  <a:ext cx="2345700" cy="1138500"/>
                </a:xfrm>
                <a:prstGeom prst="roundRect">
                  <a:avLst>
                    <a:gd name="adj" fmla="val 12346"/>
                  </a:avLst>
                </a:prstGeom>
                <a:blipFill rotWithShape="1">
                  <a:blip r:embed="rId6">
                    <a:alphaModFix/>
                  </a:blip>
                  <a:tile tx="0" ty="0" sx="100000" sy="100000" flip="none" algn="tl"/>
                </a:blipFill>
                <a:ln w="12700" cap="flat" cmpd="sng">
                  <a:solidFill>
                    <a:srgbClr val="B88B0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315" name="Google Shape;315;p36"/>
                <p:cNvPicPr preferRelativeResize="0"/>
                <p:nvPr/>
              </p:nvPicPr>
              <p:blipFill rotWithShape="1">
                <a:blip r:embed="rId7">
                  <a:alphaModFix/>
                </a:blip>
                <a:srcRect l="20101" t="12797" r="9965" b="45797"/>
                <a:stretch/>
              </p:blipFill>
              <p:spPr>
                <a:xfrm>
                  <a:off x="3743554" y="2761378"/>
                  <a:ext cx="1223422" cy="711200"/>
                </a:xfrm>
                <a:prstGeom prst="rect">
                  <a:avLst/>
                </a:prstGeom>
                <a:noFill/>
                <a:ln>
                  <a:noFill/>
                </a:ln>
              </p:spPr>
            </p:pic>
          </p:grpSp>
          <p:sp>
            <p:nvSpPr>
              <p:cNvPr id="316" name="Google Shape;316;p36"/>
              <p:cNvSpPr txBox="1"/>
              <p:nvPr/>
            </p:nvSpPr>
            <p:spPr>
              <a:xfrm>
                <a:off x="2291124" y="1846782"/>
                <a:ext cx="2296800" cy="646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1">
                    <a:solidFill>
                      <a:srgbClr val="B88B05"/>
                    </a:solidFill>
                    <a:latin typeface="Times New Roman"/>
                    <a:ea typeface="Times New Roman"/>
                    <a:cs typeface="Times New Roman"/>
                    <a:sym typeface="Times New Roman"/>
                  </a:rPr>
                  <a:t>Credit Card:</a:t>
                </a:r>
                <a:endParaRPr sz="2400" b="1">
                  <a:solidFill>
                    <a:srgbClr val="B88B05"/>
                  </a:solidFill>
                  <a:latin typeface="Times New Roman"/>
                  <a:ea typeface="Times New Roman"/>
                  <a:cs typeface="Times New Roman"/>
                  <a:sym typeface="Times New Roman"/>
                </a:endParaRPr>
              </a:p>
              <a:p>
                <a:pPr marL="0" marR="0" lvl="0" indent="0" algn="ctr" rtl="0">
                  <a:spcBef>
                    <a:spcPts val="0"/>
                  </a:spcBef>
                  <a:spcAft>
                    <a:spcPts val="0"/>
                  </a:spcAft>
                  <a:buNone/>
                </a:pPr>
                <a:r>
                  <a:rPr lang="en-US" sz="2400" b="1">
                    <a:solidFill>
                      <a:srgbClr val="B88B05"/>
                    </a:solidFill>
                    <a:latin typeface="Times New Roman"/>
                    <a:ea typeface="Times New Roman"/>
                    <a:cs typeface="Times New Roman"/>
                    <a:sym typeface="Times New Roman"/>
                  </a:rPr>
                  <a:t>Unauthorized Charge</a:t>
                </a:r>
                <a:endParaRPr sz="2400" b="1">
                  <a:solidFill>
                    <a:srgbClr val="B88B05"/>
                  </a:solidFill>
                  <a:latin typeface="Times New Roman"/>
                  <a:ea typeface="Times New Roman"/>
                  <a:cs typeface="Times New Roman"/>
                  <a:sym typeface="Times New Roman"/>
                </a:endParaRPr>
              </a:p>
            </p:txBody>
          </p:sp>
        </p:grpSp>
        <p:sp>
          <p:nvSpPr>
            <p:cNvPr id="317" name="Google Shape;317;p36"/>
            <p:cNvSpPr txBox="1"/>
            <p:nvPr/>
          </p:nvSpPr>
          <p:spPr>
            <a:xfrm>
              <a:off x="110350" y="635606"/>
              <a:ext cx="9275100" cy="1784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7B5C03"/>
                  </a:solidFill>
                  <a:latin typeface="Times New Roman"/>
                  <a:ea typeface="Times New Roman"/>
                  <a:cs typeface="Times New Roman"/>
                  <a:sym typeface="Times New Roman"/>
                </a:rPr>
                <a:t>I filed a complaint charging my credit card a {$50.00} " restocking fee '' for a phone that I bought  and returned to the same  store because it didn't work as promised. I got another bill advising me that they plan to auto bill my Barclay card for {$25.00} . I called Barclay today and disputed this new charge. The case number is XX. I have emailed disputing both the {$50.00} " restocking fee '' and this new {$25.00} mystery charge. I DO NOT have a XX account, a phone, and I DID NOT authorize this mystery fee of {$25.00} or any other charges since the day I returned  phone and closed my account, and ended forever my no-contract cell service with. </a:t>
              </a:r>
              <a:endParaRPr sz="1800" b="1">
                <a:solidFill>
                  <a:srgbClr val="7B5C03"/>
                </a:solidFill>
                <a:latin typeface="Times New Roman"/>
                <a:ea typeface="Times New Roman"/>
                <a:cs typeface="Times New Roman"/>
                <a:sym typeface="Times New Roman"/>
              </a:endParaRPr>
            </a:p>
            <a:p>
              <a:pPr marL="0" marR="0" lvl="0" indent="0" algn="l" rtl="0">
                <a:spcBef>
                  <a:spcPts val="1000"/>
                </a:spcBef>
                <a:spcAft>
                  <a:spcPts val="1000"/>
                </a:spcAft>
                <a:buClr>
                  <a:srgbClr val="000000"/>
                </a:buClr>
                <a:buFont typeface="Arial"/>
                <a:buNone/>
              </a:pPr>
              <a:endParaRPr sz="3000" b="1">
                <a:solidFill>
                  <a:srgbClr val="7B5C03"/>
                </a:solidFill>
                <a:latin typeface="Times New Roman"/>
                <a:ea typeface="Times New Roman"/>
                <a:cs typeface="Times New Roman"/>
                <a:sym typeface="Times New Roman"/>
              </a:endParaRPr>
            </a:p>
          </p:txBody>
        </p:sp>
      </p:grpSp>
      <p:sp>
        <p:nvSpPr>
          <p:cNvPr id="318" name="Google Shape;318;p36"/>
          <p:cNvSpPr txBox="1"/>
          <p:nvPr/>
        </p:nvSpPr>
        <p:spPr>
          <a:xfrm>
            <a:off x="9059350" y="2125250"/>
            <a:ext cx="697500" cy="5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5100">
                <a:solidFill>
                  <a:srgbClr val="CC0000"/>
                </a:solidFill>
              </a:rPr>
              <a:t>✔</a:t>
            </a:r>
            <a:endParaRPr sz="5100">
              <a:solidFill>
                <a:srgbClr val="CC0000"/>
              </a:solidFill>
            </a:endParaRPr>
          </a:p>
        </p:txBody>
      </p:sp>
      <p:sp>
        <p:nvSpPr>
          <p:cNvPr id="319" name="Google Shape;319;p36"/>
          <p:cNvSpPr txBox="1"/>
          <p:nvPr/>
        </p:nvSpPr>
        <p:spPr>
          <a:xfrm>
            <a:off x="10631138" y="5123900"/>
            <a:ext cx="1264500" cy="11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5100" dirty="0">
                <a:solidFill>
                  <a:srgbClr val="CC0000"/>
                </a:solidFill>
              </a:rPr>
              <a:t>✔</a:t>
            </a:r>
            <a:endParaRPr sz="5100" dirty="0">
              <a:solidFill>
                <a:srgbClr val="CC0000"/>
              </a:solidFill>
            </a:endParaRPr>
          </a:p>
        </p:txBody>
      </p:sp>
      <p:sp>
        <p:nvSpPr>
          <p:cNvPr id="320" name="Google Shape;320;p36"/>
          <p:cNvSpPr txBox="1"/>
          <p:nvPr/>
        </p:nvSpPr>
        <p:spPr>
          <a:xfrm>
            <a:off x="109100" y="2348975"/>
            <a:ext cx="5698800" cy="66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Clr>
                <a:schemeClr val="dk1"/>
              </a:buClr>
              <a:buFont typeface="Arial"/>
              <a:buNone/>
            </a:pPr>
            <a:r>
              <a:rPr lang="en-US" sz="3000" b="1">
                <a:solidFill>
                  <a:srgbClr val="7B5C03"/>
                </a:solidFill>
                <a:latin typeface="Times New Roman"/>
                <a:ea typeface="Times New Roman"/>
                <a:cs typeface="Times New Roman"/>
                <a:sym typeface="Times New Roman"/>
              </a:rPr>
              <a:t>Predicted probability: 0.7212 </a:t>
            </a:r>
            <a:endParaRPr/>
          </a:p>
        </p:txBody>
      </p:sp>
      <p:sp>
        <p:nvSpPr>
          <p:cNvPr id="321" name="Google Shape;321;p36"/>
          <p:cNvSpPr txBox="1"/>
          <p:nvPr/>
        </p:nvSpPr>
        <p:spPr>
          <a:xfrm>
            <a:off x="5003300" y="2348975"/>
            <a:ext cx="4130400" cy="66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Clr>
                <a:schemeClr val="dk1"/>
              </a:buClr>
              <a:buSzPts val="1100"/>
              <a:buFont typeface="Arial"/>
              <a:buNone/>
            </a:pPr>
            <a:r>
              <a:rPr lang="en-US" sz="3000" b="1">
                <a:solidFill>
                  <a:srgbClr val="7B5C03"/>
                </a:solidFill>
                <a:latin typeface="Times New Roman"/>
                <a:ea typeface="Times New Roman"/>
                <a:cs typeface="Times New Roman"/>
                <a:sym typeface="Times New Roman"/>
              </a:rPr>
              <a:t>-&gt; Important complaint</a:t>
            </a:r>
            <a:endParaRPr/>
          </a:p>
        </p:txBody>
      </p:sp>
      <p:sp>
        <p:nvSpPr>
          <p:cNvPr id="322" name="Google Shape;322;p36"/>
          <p:cNvSpPr txBox="1"/>
          <p:nvPr/>
        </p:nvSpPr>
        <p:spPr>
          <a:xfrm>
            <a:off x="2789950" y="5278575"/>
            <a:ext cx="4894200" cy="5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Clr>
                <a:schemeClr val="dk1"/>
              </a:buClr>
              <a:buFont typeface="Arial"/>
              <a:buNone/>
            </a:pPr>
            <a:r>
              <a:rPr lang="en-US" sz="3000" b="1">
                <a:solidFill>
                  <a:srgbClr val="7B5C03"/>
                </a:solidFill>
                <a:latin typeface="Times New Roman"/>
                <a:ea typeface="Times New Roman"/>
                <a:cs typeface="Times New Roman"/>
                <a:sym typeface="Times New Roman"/>
              </a:rPr>
              <a:t>Predicted probability: 0.6197 </a:t>
            </a:r>
            <a:endParaRPr/>
          </a:p>
        </p:txBody>
      </p:sp>
      <p:sp>
        <p:nvSpPr>
          <p:cNvPr id="323" name="Google Shape;323;p36"/>
          <p:cNvSpPr txBox="1"/>
          <p:nvPr/>
        </p:nvSpPr>
        <p:spPr>
          <a:xfrm>
            <a:off x="6480330" y="5321566"/>
            <a:ext cx="4130400" cy="5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Clr>
                <a:schemeClr val="dk1"/>
              </a:buClr>
              <a:buSzPts val="1100"/>
              <a:buFont typeface="Arial"/>
              <a:buNone/>
            </a:pPr>
            <a:r>
              <a:rPr lang="en-US" sz="3000" b="1" dirty="0">
                <a:solidFill>
                  <a:srgbClr val="7B5C03"/>
                </a:solidFill>
                <a:latin typeface="Times New Roman"/>
                <a:ea typeface="Times New Roman"/>
                <a:cs typeface="Times New Roman"/>
                <a:sym typeface="Times New Roman"/>
              </a:rPr>
              <a:t>-&gt; Important complaint</a:t>
            </a:r>
            <a:endParaRPr dirty="0"/>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9"/>
                                        </p:tgtEl>
                                        <p:attrNameLst>
                                          <p:attrName>style.visibility</p:attrName>
                                        </p:attrNameLst>
                                      </p:cBhvr>
                                      <p:to>
                                        <p:strVal val="visible"/>
                                      </p:to>
                                    </p:set>
                                    <p:animEffect transition="in" filter="fade">
                                      <p:cBhvr>
                                        <p:cTn id="7" dur="1000"/>
                                        <p:tgtEl>
                                          <p:spTgt spid="30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20"/>
                                        </p:tgtEl>
                                        <p:attrNameLst>
                                          <p:attrName>style.visibility</p:attrName>
                                        </p:attrNameLst>
                                      </p:cBhvr>
                                      <p:to>
                                        <p:strVal val="visible"/>
                                      </p:to>
                                    </p:set>
                                    <p:animEffect transition="in" filter="fade">
                                      <p:cBhvr>
                                        <p:cTn id="12" dur="1000"/>
                                        <p:tgtEl>
                                          <p:spTgt spid="3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1"/>
                                        </p:tgtEl>
                                        <p:attrNameLst>
                                          <p:attrName>style.visibility</p:attrName>
                                        </p:attrNameLst>
                                      </p:cBhvr>
                                      <p:to>
                                        <p:strVal val="visible"/>
                                      </p:to>
                                    </p:set>
                                    <p:animEffect transition="in" filter="fade">
                                      <p:cBhvr>
                                        <p:cTn id="17" dur="1000"/>
                                        <p:tgtEl>
                                          <p:spTgt spid="32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18"/>
                                        </p:tgtEl>
                                        <p:attrNameLst>
                                          <p:attrName>style.visibility</p:attrName>
                                        </p:attrNameLst>
                                      </p:cBhvr>
                                      <p:to>
                                        <p:strVal val="visible"/>
                                      </p:to>
                                    </p:set>
                                    <p:animEffect transition="in" filter="fade">
                                      <p:cBhvr>
                                        <p:cTn id="22" dur="1000"/>
                                        <p:tgtEl>
                                          <p:spTgt spid="31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00"/>
                                        </p:tgtEl>
                                        <p:attrNameLst>
                                          <p:attrName>style.visibility</p:attrName>
                                        </p:attrNameLst>
                                      </p:cBhvr>
                                      <p:to>
                                        <p:strVal val="visible"/>
                                      </p:to>
                                    </p:set>
                                    <p:animEffect transition="in" filter="fade">
                                      <p:cBhvr>
                                        <p:cTn id="27" dur="1000"/>
                                        <p:tgtEl>
                                          <p:spTgt spid="30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22"/>
                                        </p:tgtEl>
                                        <p:attrNameLst>
                                          <p:attrName>style.visibility</p:attrName>
                                        </p:attrNameLst>
                                      </p:cBhvr>
                                      <p:to>
                                        <p:strVal val="visible"/>
                                      </p:to>
                                    </p:set>
                                    <p:animEffect transition="in" filter="fade">
                                      <p:cBhvr>
                                        <p:cTn id="32" dur="1000"/>
                                        <p:tgtEl>
                                          <p:spTgt spid="3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23"/>
                                        </p:tgtEl>
                                        <p:attrNameLst>
                                          <p:attrName>style.visibility</p:attrName>
                                        </p:attrNameLst>
                                      </p:cBhvr>
                                      <p:to>
                                        <p:strVal val="visible"/>
                                      </p:to>
                                    </p:set>
                                    <p:animEffect transition="in" filter="fade">
                                      <p:cBhvr>
                                        <p:cTn id="37" dur="1000"/>
                                        <p:tgtEl>
                                          <p:spTgt spid="32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19"/>
                                        </p:tgtEl>
                                        <p:attrNameLst>
                                          <p:attrName>style.visibility</p:attrName>
                                        </p:attrNameLst>
                                      </p:cBhvr>
                                      <p:to>
                                        <p:strVal val="visible"/>
                                      </p:to>
                                    </p:set>
                                    <p:animEffect transition="in" filter="fade">
                                      <p:cBhvr>
                                        <p:cTn id="42" dur="1000"/>
                                        <p:tgtEl>
                                          <p:spTgt spid="3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28" name="Google Shape;328;p37"/>
          <p:cNvPicPr preferRelativeResize="0"/>
          <p:nvPr/>
        </p:nvPicPr>
        <p:blipFill rotWithShape="1">
          <a:blip r:embed="rId3">
            <a:alphaModFix/>
          </a:blip>
          <a:srcRect/>
          <a:stretch/>
        </p:blipFill>
        <p:spPr>
          <a:xfrm>
            <a:off x="7124090" y="1500539"/>
            <a:ext cx="4107387" cy="5357462"/>
          </a:xfrm>
          <a:prstGeom prst="rect">
            <a:avLst/>
          </a:prstGeom>
          <a:noFill/>
          <a:ln>
            <a:noFill/>
          </a:ln>
        </p:spPr>
      </p:pic>
      <p:pic>
        <p:nvPicPr>
          <p:cNvPr id="329" name="Google Shape;329;p37"/>
          <p:cNvPicPr preferRelativeResize="0"/>
          <p:nvPr/>
        </p:nvPicPr>
        <p:blipFill rotWithShape="1">
          <a:blip r:embed="rId4">
            <a:alphaModFix/>
          </a:blip>
          <a:srcRect l="20099" t="12793" r="9965" b="16168"/>
          <a:stretch/>
        </p:blipFill>
        <p:spPr>
          <a:xfrm>
            <a:off x="2120900" y="901700"/>
            <a:ext cx="4838701" cy="4826000"/>
          </a:xfrm>
          <a:prstGeom prst="rect">
            <a:avLst/>
          </a:prstGeom>
          <a:noFill/>
          <a:ln>
            <a:noFill/>
          </a:ln>
        </p:spPr>
      </p:pic>
      <p:pic>
        <p:nvPicPr>
          <p:cNvPr id="330" name="Google Shape;330;p37"/>
          <p:cNvPicPr preferRelativeResize="0"/>
          <p:nvPr/>
        </p:nvPicPr>
        <p:blipFill rotWithShape="1">
          <a:blip r:embed="rId4">
            <a:alphaModFix/>
          </a:blip>
          <a:srcRect l="20099" t="12798" r="9965" b="45795"/>
          <a:stretch/>
        </p:blipFill>
        <p:spPr>
          <a:xfrm>
            <a:off x="7838886" y="2540000"/>
            <a:ext cx="2964802" cy="1723500"/>
          </a:xfrm>
          <a:prstGeom prst="rect">
            <a:avLst/>
          </a:prstGeom>
          <a:noFill/>
          <a:ln>
            <a:noFill/>
          </a:ln>
        </p:spPr>
      </p:pic>
      <p:sp>
        <p:nvSpPr>
          <p:cNvPr id="331" name="Google Shape;331;p37"/>
          <p:cNvSpPr/>
          <p:nvPr/>
        </p:nvSpPr>
        <p:spPr>
          <a:xfrm>
            <a:off x="2679367" y="2206100"/>
            <a:ext cx="6833400" cy="2057400"/>
          </a:xfrm>
          <a:prstGeom prst="roundRect">
            <a:avLst>
              <a:gd name="adj" fmla="val 12346"/>
            </a:avLst>
          </a:prstGeom>
          <a:blipFill rotWithShape="1">
            <a:blip r:embed="rId5">
              <a:alphaModFix/>
            </a:blip>
            <a:tile tx="0" ty="0" sx="99997" sy="99997" flip="none" algn="tl"/>
          </a:blipFill>
          <a:ln w="12700" cap="flat" cmpd="sng">
            <a:solidFill>
              <a:srgbClr val="B88B0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332" name="Google Shape;332;p37"/>
          <p:cNvPicPr preferRelativeResize="0"/>
          <p:nvPr/>
        </p:nvPicPr>
        <p:blipFill rotWithShape="1">
          <a:blip r:embed="rId6">
            <a:alphaModFix/>
          </a:blip>
          <a:srcRect/>
          <a:stretch/>
        </p:blipFill>
        <p:spPr>
          <a:xfrm>
            <a:off x="3617075" y="1825893"/>
            <a:ext cx="760413" cy="760413"/>
          </a:xfrm>
          <a:prstGeom prst="rect">
            <a:avLst/>
          </a:prstGeom>
          <a:noFill/>
          <a:ln>
            <a:noFill/>
          </a:ln>
        </p:spPr>
      </p:pic>
      <p:sp>
        <p:nvSpPr>
          <p:cNvPr id="333" name="Google Shape;333;p37"/>
          <p:cNvSpPr txBox="1"/>
          <p:nvPr/>
        </p:nvSpPr>
        <p:spPr>
          <a:xfrm>
            <a:off x="2966625" y="2562200"/>
            <a:ext cx="6258900" cy="13452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5200" b="1">
                <a:solidFill>
                  <a:schemeClr val="dk1"/>
                </a:solidFill>
                <a:latin typeface="Times New Roman"/>
                <a:ea typeface="Times New Roman"/>
                <a:cs typeface="Times New Roman"/>
                <a:sym typeface="Times New Roman"/>
              </a:rPr>
              <a:t>Business Application</a:t>
            </a:r>
            <a:endParaRPr sz="5200" b="1">
              <a:solidFill>
                <a:schemeClr val="dk1"/>
              </a:solidFill>
              <a:latin typeface="Times New Roman"/>
              <a:ea typeface="Times New Roman"/>
              <a:cs typeface="Times New Roman"/>
              <a:sym typeface="Times New Roman"/>
            </a:endParaRPr>
          </a:p>
          <a:p>
            <a:pPr marL="0" lvl="0" indent="0" algn="ctr" rtl="0">
              <a:lnSpc>
                <a:spcPct val="90000"/>
              </a:lnSpc>
              <a:spcBef>
                <a:spcPts val="0"/>
              </a:spcBef>
              <a:spcAft>
                <a:spcPts val="0"/>
              </a:spcAft>
              <a:buNone/>
            </a:pPr>
            <a:r>
              <a:rPr lang="en-US" sz="2900" b="1">
                <a:solidFill>
                  <a:schemeClr val="dk1"/>
                </a:solidFill>
                <a:latin typeface="Times New Roman"/>
                <a:ea typeface="Times New Roman"/>
                <a:cs typeface="Times New Roman"/>
                <a:sym typeface="Times New Roman"/>
              </a:rPr>
              <a:t>(deal from the highest probability)</a:t>
            </a:r>
            <a:endParaRPr sz="2900" b="1">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29"/>
                                        </p:tgtEl>
                                        <p:attrNameLst>
                                          <p:attrName>style.visibility</p:attrName>
                                        </p:attrNameLst>
                                      </p:cBhvr>
                                      <p:to>
                                        <p:strVal val="visible"/>
                                      </p:to>
                                    </p:set>
                                    <p:animEffect transition="in" filter="fade">
                                      <p:cBhvr>
                                        <p:cTn id="7" dur="1000"/>
                                        <p:tgtEl>
                                          <p:spTgt spid="329"/>
                                        </p:tgtEl>
                                      </p:cBhvr>
                                    </p:animEffect>
                                  </p:childTnLst>
                                </p:cTn>
                              </p:par>
                              <p:par>
                                <p:cTn id="8" presetID="10" presetClass="entr" presetSubtype="0" fill="hold" nodeType="withEffect">
                                  <p:stCondLst>
                                    <p:cond delay="0"/>
                                  </p:stCondLst>
                                  <p:childTnLst>
                                    <p:set>
                                      <p:cBhvr>
                                        <p:cTn id="9" dur="1" fill="hold">
                                          <p:stCondLst>
                                            <p:cond delay="0"/>
                                          </p:stCondLst>
                                        </p:cTn>
                                        <p:tgtEl>
                                          <p:spTgt spid="330"/>
                                        </p:tgtEl>
                                        <p:attrNameLst>
                                          <p:attrName>style.visibility</p:attrName>
                                        </p:attrNameLst>
                                      </p:cBhvr>
                                      <p:to>
                                        <p:strVal val="visible"/>
                                      </p:to>
                                    </p:set>
                                    <p:animEffect transition="in" filter="fade">
                                      <p:cBhvr>
                                        <p:cTn id="10" dur="1000"/>
                                        <p:tgtEl>
                                          <p:spTgt spid="3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8"/>
          <p:cNvSpPr txBox="1"/>
          <p:nvPr/>
        </p:nvSpPr>
        <p:spPr>
          <a:xfrm>
            <a:off x="477900" y="324450"/>
            <a:ext cx="4736400" cy="8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a:solidFill>
                  <a:srgbClr val="134F5C"/>
                </a:solidFill>
                <a:latin typeface="Times New Roman"/>
                <a:ea typeface="Times New Roman"/>
                <a:cs typeface="Times New Roman"/>
                <a:sym typeface="Times New Roman"/>
              </a:rPr>
              <a:t>Credit Card</a:t>
            </a:r>
            <a:endParaRPr sz="4800" b="1">
              <a:latin typeface="Times New Roman"/>
              <a:ea typeface="Times New Roman"/>
              <a:cs typeface="Times New Roman"/>
              <a:sym typeface="Times New Roman"/>
            </a:endParaRPr>
          </a:p>
        </p:txBody>
      </p:sp>
      <p:grpSp>
        <p:nvGrpSpPr>
          <p:cNvPr id="2" name="Group 1">
            <a:extLst>
              <a:ext uri="{FF2B5EF4-FFF2-40B4-BE49-F238E27FC236}">
                <a16:creationId xmlns:a16="http://schemas.microsoft.com/office/drawing/2014/main" id="{D2CCCEB2-9D18-4A0C-B964-D6916E55C309}"/>
              </a:ext>
            </a:extLst>
          </p:cNvPr>
          <p:cNvGrpSpPr/>
          <p:nvPr/>
        </p:nvGrpSpPr>
        <p:grpSpPr>
          <a:xfrm>
            <a:off x="630006" y="1229360"/>
            <a:ext cx="10525674" cy="5537511"/>
            <a:chOff x="1158326" y="1351281"/>
            <a:chExt cx="8864244" cy="4663440"/>
          </a:xfrm>
        </p:grpSpPr>
        <p:pic>
          <p:nvPicPr>
            <p:cNvPr id="340" name="Google Shape;340;p38"/>
            <p:cNvPicPr preferRelativeResize="0"/>
            <p:nvPr/>
          </p:nvPicPr>
          <p:blipFill rotWithShape="1">
            <a:blip r:embed="rId3">
              <a:alphaModFix/>
            </a:blip>
            <a:srcRect r="40369"/>
            <a:stretch/>
          </p:blipFill>
          <p:spPr>
            <a:xfrm>
              <a:off x="1158326" y="1351281"/>
              <a:ext cx="7654818" cy="4663440"/>
            </a:xfrm>
            <a:prstGeom prst="rect">
              <a:avLst/>
            </a:prstGeom>
            <a:noFill/>
            <a:ln>
              <a:noFill/>
            </a:ln>
          </p:spPr>
        </p:pic>
        <p:pic>
          <p:nvPicPr>
            <p:cNvPr id="341" name="Google Shape;341;p38"/>
            <p:cNvPicPr preferRelativeResize="0"/>
            <p:nvPr/>
          </p:nvPicPr>
          <p:blipFill rotWithShape="1">
            <a:blip r:embed="rId3">
              <a:alphaModFix/>
            </a:blip>
            <a:srcRect l="88911" r="1804"/>
            <a:stretch/>
          </p:blipFill>
          <p:spPr>
            <a:xfrm>
              <a:off x="8800230" y="1351281"/>
              <a:ext cx="1222340" cy="4663440"/>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9"/>
          <p:cNvSpPr txBox="1"/>
          <p:nvPr/>
        </p:nvSpPr>
        <p:spPr>
          <a:xfrm>
            <a:off x="477900" y="324450"/>
            <a:ext cx="4736400" cy="8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800" b="1">
                <a:solidFill>
                  <a:srgbClr val="134F5C"/>
                </a:solidFill>
                <a:latin typeface="Times New Roman"/>
                <a:ea typeface="Times New Roman"/>
                <a:cs typeface="Times New Roman"/>
                <a:sym typeface="Times New Roman"/>
              </a:rPr>
              <a:t>Bank Account</a:t>
            </a:r>
            <a:endParaRPr sz="4800" b="1">
              <a:latin typeface="Times New Roman"/>
              <a:ea typeface="Times New Roman"/>
              <a:cs typeface="Times New Roman"/>
              <a:sym typeface="Times New Roman"/>
            </a:endParaRPr>
          </a:p>
        </p:txBody>
      </p:sp>
      <p:pic>
        <p:nvPicPr>
          <p:cNvPr id="348" name="Google Shape;348;p39"/>
          <p:cNvPicPr preferRelativeResize="0"/>
          <p:nvPr/>
        </p:nvPicPr>
        <p:blipFill rotWithShape="1">
          <a:blip r:embed="rId3">
            <a:alphaModFix/>
          </a:blip>
          <a:srcRect r="38244"/>
          <a:stretch/>
        </p:blipFill>
        <p:spPr>
          <a:xfrm>
            <a:off x="1966675" y="1205875"/>
            <a:ext cx="6888801" cy="5424150"/>
          </a:xfrm>
          <a:prstGeom prst="rect">
            <a:avLst/>
          </a:prstGeom>
          <a:noFill/>
          <a:ln>
            <a:noFill/>
          </a:ln>
        </p:spPr>
      </p:pic>
      <p:pic>
        <p:nvPicPr>
          <p:cNvPr id="349" name="Google Shape;349;p39"/>
          <p:cNvPicPr preferRelativeResize="0"/>
          <p:nvPr/>
        </p:nvPicPr>
        <p:blipFill rotWithShape="1">
          <a:blip r:embed="rId3">
            <a:alphaModFix/>
          </a:blip>
          <a:srcRect l="90257"/>
          <a:stretch/>
        </p:blipFill>
        <p:spPr>
          <a:xfrm>
            <a:off x="8855472" y="1205875"/>
            <a:ext cx="1086776" cy="54241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pic>
        <p:nvPicPr>
          <p:cNvPr id="355" name="Google Shape;355;p40"/>
          <p:cNvPicPr preferRelativeResize="0"/>
          <p:nvPr/>
        </p:nvPicPr>
        <p:blipFill>
          <a:blip r:embed="rId3">
            <a:alphaModFix/>
          </a:blip>
          <a:stretch>
            <a:fillRect/>
          </a:stretch>
        </p:blipFill>
        <p:spPr>
          <a:xfrm>
            <a:off x="2348213" y="693100"/>
            <a:ext cx="7495583" cy="54717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41"/>
          <p:cNvPicPr preferRelativeResize="0"/>
          <p:nvPr/>
        </p:nvPicPr>
        <p:blipFill rotWithShape="1">
          <a:blip r:embed="rId3">
            <a:alphaModFix/>
          </a:blip>
          <a:srcRect/>
          <a:stretch/>
        </p:blipFill>
        <p:spPr>
          <a:xfrm>
            <a:off x="7124090" y="1500539"/>
            <a:ext cx="4107387" cy="5357462"/>
          </a:xfrm>
          <a:prstGeom prst="rect">
            <a:avLst/>
          </a:prstGeom>
          <a:noFill/>
          <a:ln>
            <a:noFill/>
          </a:ln>
        </p:spPr>
      </p:pic>
      <p:pic>
        <p:nvPicPr>
          <p:cNvPr id="361" name="Google Shape;361;p41"/>
          <p:cNvPicPr preferRelativeResize="0"/>
          <p:nvPr/>
        </p:nvPicPr>
        <p:blipFill rotWithShape="1">
          <a:blip r:embed="rId4">
            <a:alphaModFix/>
          </a:blip>
          <a:srcRect l="20099" t="12793" r="9965" b="16168"/>
          <a:stretch/>
        </p:blipFill>
        <p:spPr>
          <a:xfrm>
            <a:off x="2120900" y="901700"/>
            <a:ext cx="4838701" cy="4826000"/>
          </a:xfrm>
          <a:prstGeom prst="rect">
            <a:avLst/>
          </a:prstGeom>
          <a:noFill/>
          <a:ln>
            <a:noFill/>
          </a:ln>
        </p:spPr>
      </p:pic>
      <p:pic>
        <p:nvPicPr>
          <p:cNvPr id="362" name="Google Shape;362;p41"/>
          <p:cNvPicPr preferRelativeResize="0"/>
          <p:nvPr/>
        </p:nvPicPr>
        <p:blipFill rotWithShape="1">
          <a:blip r:embed="rId4">
            <a:alphaModFix/>
          </a:blip>
          <a:srcRect l="20099" t="12798" r="9965" b="45795"/>
          <a:stretch/>
        </p:blipFill>
        <p:spPr>
          <a:xfrm>
            <a:off x="7838886" y="2540000"/>
            <a:ext cx="2964802" cy="1723500"/>
          </a:xfrm>
          <a:prstGeom prst="rect">
            <a:avLst/>
          </a:prstGeom>
          <a:noFill/>
          <a:ln>
            <a:noFill/>
          </a:ln>
        </p:spPr>
      </p:pic>
      <p:sp>
        <p:nvSpPr>
          <p:cNvPr id="363" name="Google Shape;363;p41"/>
          <p:cNvSpPr/>
          <p:nvPr/>
        </p:nvSpPr>
        <p:spPr>
          <a:xfrm>
            <a:off x="2679367" y="2206100"/>
            <a:ext cx="6833400" cy="2057400"/>
          </a:xfrm>
          <a:prstGeom prst="roundRect">
            <a:avLst>
              <a:gd name="adj" fmla="val 12346"/>
            </a:avLst>
          </a:prstGeom>
          <a:blipFill rotWithShape="1">
            <a:blip r:embed="rId5">
              <a:alphaModFix/>
            </a:blip>
            <a:tile tx="0" ty="0" sx="99997" sy="99997" flip="none" algn="tl"/>
          </a:blipFill>
          <a:ln w="12700" cap="flat" cmpd="sng">
            <a:solidFill>
              <a:srgbClr val="B88B0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64" name="Google Shape;364;p41"/>
          <p:cNvSpPr txBox="1"/>
          <p:nvPr/>
        </p:nvSpPr>
        <p:spPr>
          <a:xfrm>
            <a:off x="3079598" y="2449970"/>
            <a:ext cx="6032700" cy="15696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9600">
                <a:solidFill>
                  <a:srgbClr val="B88B05"/>
                </a:solidFill>
                <a:latin typeface="Times New Roman"/>
                <a:ea typeface="Times New Roman"/>
                <a:cs typeface="Times New Roman"/>
                <a:sym typeface="Times New Roman"/>
              </a:rPr>
              <a:t>Thank you</a:t>
            </a:r>
            <a:endParaRPr>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0"/>
                                        </p:tgtEl>
                                        <p:attrNameLst>
                                          <p:attrName>style.visibility</p:attrName>
                                        </p:attrNameLst>
                                      </p:cBhvr>
                                      <p:to>
                                        <p:strVal val="visible"/>
                                      </p:to>
                                    </p:set>
                                    <p:animEffect transition="in" filter="fade">
                                      <p:cBhvr>
                                        <p:cTn id="7" dur="500"/>
                                        <p:tgtEl>
                                          <p:spTgt spid="360"/>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363"/>
                                        </p:tgtEl>
                                        <p:attrNameLst>
                                          <p:attrName>style.visibility</p:attrName>
                                        </p:attrNameLst>
                                      </p:cBhvr>
                                      <p:to>
                                        <p:strVal val="visible"/>
                                      </p:to>
                                    </p:set>
                                    <p:anim calcmode="lin" valueType="num">
                                      <p:cBhvr additive="base">
                                        <p:cTn id="11" dur="500"/>
                                        <p:tgtEl>
                                          <p:spTgt spid="363"/>
                                        </p:tgtEl>
                                        <p:attrNameLst>
                                          <p:attrName>ppt_w</p:attrName>
                                        </p:attrNameLst>
                                      </p:cBhvr>
                                      <p:tavLst>
                                        <p:tav tm="0">
                                          <p:val>
                                            <p:strVal val="0"/>
                                          </p:val>
                                        </p:tav>
                                        <p:tav tm="100000">
                                          <p:val>
                                            <p:strVal val="#ppt_w"/>
                                          </p:val>
                                        </p:tav>
                                      </p:tavLst>
                                    </p:anim>
                                    <p:anim calcmode="lin" valueType="num">
                                      <p:cBhvr additive="base">
                                        <p:cTn id="12" dur="500"/>
                                        <p:tgtEl>
                                          <p:spTgt spid="363"/>
                                        </p:tgtEl>
                                        <p:attrNameLst>
                                          <p:attrName>ppt_h</p:attrName>
                                        </p:attrNameLst>
                                      </p:cBhvr>
                                      <p:tavLst>
                                        <p:tav tm="0">
                                          <p:val>
                                            <p:strVal val="0"/>
                                          </p:val>
                                        </p:tav>
                                        <p:tav tm="100000">
                                          <p:val>
                                            <p:strVal val="#ppt_h"/>
                                          </p:val>
                                        </p:tav>
                                      </p:tavLst>
                                    </p:anim>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361"/>
                                        </p:tgtEl>
                                        <p:attrNameLst>
                                          <p:attrName>style.visibility</p:attrName>
                                        </p:attrNameLst>
                                      </p:cBhvr>
                                      <p:to>
                                        <p:strVal val="visible"/>
                                      </p:to>
                                    </p:set>
                                    <p:animEffect transition="in" filter="fade">
                                      <p:cBhvr>
                                        <p:cTn id="16" dur="1000"/>
                                        <p:tgtEl>
                                          <p:spTgt spid="361"/>
                                        </p:tgtEl>
                                      </p:cBhvr>
                                    </p:animEffect>
                                  </p:childTnLst>
                                </p:cTn>
                              </p:par>
                              <p:par>
                                <p:cTn id="17" presetID="10" presetClass="entr" presetSubtype="0" fill="hold" nodeType="withEffect">
                                  <p:stCondLst>
                                    <p:cond delay="0"/>
                                  </p:stCondLst>
                                  <p:childTnLst>
                                    <p:set>
                                      <p:cBhvr>
                                        <p:cTn id="18" dur="1" fill="hold">
                                          <p:stCondLst>
                                            <p:cond delay="0"/>
                                          </p:stCondLst>
                                        </p:cTn>
                                        <p:tgtEl>
                                          <p:spTgt spid="362"/>
                                        </p:tgtEl>
                                        <p:attrNameLst>
                                          <p:attrName>style.visibility</p:attrName>
                                        </p:attrNameLst>
                                      </p:cBhvr>
                                      <p:to>
                                        <p:strVal val="visible"/>
                                      </p:to>
                                    </p:set>
                                    <p:animEffect transition="in" filter="fade">
                                      <p:cBhvr>
                                        <p:cTn id="19" dur="1000"/>
                                        <p:tgtEl>
                                          <p:spTgt spid="362"/>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64"/>
                                        </p:tgtEl>
                                        <p:attrNameLst>
                                          <p:attrName>style.visibility</p:attrName>
                                        </p:attrNameLst>
                                      </p:cBhvr>
                                      <p:to>
                                        <p:strVal val="visible"/>
                                      </p:to>
                                    </p:set>
                                    <p:animEffect transition="in" filter="fade">
                                      <p:cBhvr>
                                        <p:cTn id="23" dur="500"/>
                                        <p:tgtEl>
                                          <p:spTgt spid="3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15"/>
          <p:cNvPicPr preferRelativeResize="0"/>
          <p:nvPr/>
        </p:nvPicPr>
        <p:blipFill rotWithShape="1">
          <a:blip r:embed="rId3">
            <a:alphaModFix/>
          </a:blip>
          <a:srcRect l="20101" t="12797" r="9965" b="16163"/>
          <a:stretch/>
        </p:blipFill>
        <p:spPr>
          <a:xfrm>
            <a:off x="2120900" y="901700"/>
            <a:ext cx="4838700" cy="4826000"/>
          </a:xfrm>
          <a:prstGeom prst="rect">
            <a:avLst/>
          </a:prstGeom>
          <a:noFill/>
          <a:ln>
            <a:noFill/>
          </a:ln>
        </p:spPr>
      </p:pic>
      <p:pic>
        <p:nvPicPr>
          <p:cNvPr id="117" name="Google Shape;117;p15"/>
          <p:cNvPicPr preferRelativeResize="0"/>
          <p:nvPr/>
        </p:nvPicPr>
        <p:blipFill rotWithShape="1">
          <a:blip r:embed="rId3">
            <a:alphaModFix/>
          </a:blip>
          <a:srcRect l="20101" t="12797" r="9965" b="45797"/>
          <a:stretch/>
        </p:blipFill>
        <p:spPr>
          <a:xfrm>
            <a:off x="7838886" y="2540000"/>
            <a:ext cx="2964802" cy="1723500"/>
          </a:xfrm>
          <a:prstGeom prst="rect">
            <a:avLst/>
          </a:prstGeom>
          <a:noFill/>
          <a:ln>
            <a:noFill/>
          </a:ln>
        </p:spPr>
      </p:pic>
      <p:sp>
        <p:nvSpPr>
          <p:cNvPr id="118" name="Google Shape;118;p15"/>
          <p:cNvSpPr/>
          <p:nvPr/>
        </p:nvSpPr>
        <p:spPr>
          <a:xfrm>
            <a:off x="2679367" y="2206100"/>
            <a:ext cx="6833265" cy="2057400"/>
          </a:xfrm>
          <a:prstGeom prst="roundRect">
            <a:avLst>
              <a:gd name="adj" fmla="val 12346"/>
            </a:avLst>
          </a:prstGeom>
          <a:blipFill rotWithShape="1">
            <a:blip r:embed="rId4">
              <a:alphaModFix/>
            </a:blip>
            <a:tile tx="0" ty="0" sx="100000" sy="100000" flip="none" algn="tl"/>
          </a:blipFill>
          <a:ln w="12700" cap="flat" cmpd="sng">
            <a:solidFill>
              <a:srgbClr val="B88B0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b="1">
              <a:solidFill>
                <a:schemeClr val="dk1"/>
              </a:solidFill>
            </a:endParaRPr>
          </a:p>
        </p:txBody>
      </p:sp>
      <p:sp>
        <p:nvSpPr>
          <p:cNvPr id="119" name="Google Shape;119;p15"/>
          <p:cNvSpPr txBox="1"/>
          <p:nvPr/>
        </p:nvSpPr>
        <p:spPr>
          <a:xfrm>
            <a:off x="1549050" y="2540000"/>
            <a:ext cx="9093900" cy="3074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4800" b="1" i="1">
                <a:solidFill>
                  <a:schemeClr val="dk1"/>
                </a:solidFill>
                <a:latin typeface="Times New Roman"/>
                <a:ea typeface="Times New Roman"/>
                <a:cs typeface="Times New Roman"/>
                <a:sym typeface="Times New Roman"/>
              </a:rPr>
              <a:t>What are customers</a:t>
            </a:r>
            <a:endParaRPr sz="4800" b="1" i="1">
              <a:solidFill>
                <a:schemeClr val="dk1"/>
              </a:solidFill>
              <a:latin typeface="Times New Roman"/>
              <a:ea typeface="Times New Roman"/>
              <a:cs typeface="Times New Roman"/>
              <a:sym typeface="Times New Roman"/>
            </a:endParaRPr>
          </a:p>
          <a:p>
            <a:pPr marL="0" lvl="0" indent="0" algn="ctr" rtl="0">
              <a:lnSpc>
                <a:spcPct val="90000"/>
              </a:lnSpc>
              <a:spcBef>
                <a:spcPts val="0"/>
              </a:spcBef>
              <a:spcAft>
                <a:spcPts val="0"/>
              </a:spcAft>
              <a:buNone/>
            </a:pPr>
            <a:r>
              <a:rPr lang="en-US" sz="4800" b="1" i="1">
                <a:solidFill>
                  <a:srgbClr val="38761D"/>
                </a:solidFill>
                <a:latin typeface="Times New Roman"/>
                <a:ea typeface="Times New Roman"/>
                <a:cs typeface="Times New Roman"/>
                <a:sym typeface="Times New Roman"/>
              </a:rPr>
              <a:t>complaining</a:t>
            </a:r>
            <a:r>
              <a:rPr lang="en-US" sz="4800" b="1" i="1">
                <a:solidFill>
                  <a:schemeClr val="dk1"/>
                </a:solidFill>
                <a:latin typeface="Times New Roman"/>
                <a:ea typeface="Times New Roman"/>
                <a:cs typeface="Times New Roman"/>
                <a:sym typeface="Times New Roman"/>
              </a:rPr>
              <a:t> about?</a:t>
            </a:r>
            <a:endParaRPr sz="4800" b="1" i="1">
              <a:solidFill>
                <a:schemeClr val="dk1"/>
              </a:solidFill>
              <a:latin typeface="Times New Roman"/>
              <a:ea typeface="Times New Roman"/>
              <a:cs typeface="Times New Roman"/>
              <a:sym typeface="Times New Roman"/>
            </a:endParaRPr>
          </a:p>
        </p:txBody>
      </p:sp>
      <p:pic>
        <p:nvPicPr>
          <p:cNvPr id="120" name="Google Shape;120;p15"/>
          <p:cNvPicPr preferRelativeResize="0"/>
          <p:nvPr/>
        </p:nvPicPr>
        <p:blipFill rotWithShape="1">
          <a:blip r:embed="rId5">
            <a:alphaModFix/>
          </a:blip>
          <a:srcRect/>
          <a:stretch/>
        </p:blipFill>
        <p:spPr>
          <a:xfrm>
            <a:off x="3617075" y="1825893"/>
            <a:ext cx="760413" cy="76041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fade">
                                      <p:cBhvr>
                                        <p:cTn id="7" dur="1000"/>
                                        <p:tgtEl>
                                          <p:spTgt spid="116"/>
                                        </p:tgtEl>
                                      </p:cBhvr>
                                    </p:animEffect>
                                  </p:childTnLst>
                                </p:cTn>
                              </p:par>
                              <p:par>
                                <p:cTn id="8" presetID="10" presetClass="entr" presetSubtype="0" fill="hold" nodeType="withEffect">
                                  <p:stCondLst>
                                    <p:cond delay="0"/>
                                  </p:stCondLst>
                                  <p:childTnLst>
                                    <p:set>
                                      <p:cBhvr>
                                        <p:cTn id="9" dur="1" fill="hold">
                                          <p:stCondLst>
                                            <p:cond delay="0"/>
                                          </p:stCondLst>
                                        </p:cTn>
                                        <p:tgtEl>
                                          <p:spTgt spid="117"/>
                                        </p:tgtEl>
                                        <p:attrNameLst>
                                          <p:attrName>style.visibility</p:attrName>
                                        </p:attrNameLst>
                                      </p:cBhvr>
                                      <p:to>
                                        <p:strVal val="visible"/>
                                      </p:to>
                                    </p:set>
                                    <p:animEffect transition="in" filter="fade">
                                      <p:cBhvr>
                                        <p:cTn id="10" dur="10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graphicFrame>
        <p:nvGraphicFramePr>
          <p:cNvPr id="126" name="Google Shape;126;p16"/>
          <p:cNvGraphicFramePr/>
          <p:nvPr/>
        </p:nvGraphicFramePr>
        <p:xfrm>
          <a:off x="1092800" y="2090125"/>
          <a:ext cx="10006400" cy="2213175"/>
        </p:xfrm>
        <a:graphic>
          <a:graphicData uri="http://schemas.openxmlformats.org/drawingml/2006/table">
            <a:tbl>
              <a:tblPr>
                <a:noFill/>
                <a:tableStyleId>{20B8390F-DBA6-4506-98C2-63DC6BBDEA29}</a:tableStyleId>
              </a:tblPr>
              <a:tblGrid>
                <a:gridCol w="5003200">
                  <a:extLst>
                    <a:ext uri="{9D8B030D-6E8A-4147-A177-3AD203B41FA5}">
                      <a16:colId xmlns:a16="http://schemas.microsoft.com/office/drawing/2014/main" val="20000"/>
                    </a:ext>
                  </a:extLst>
                </a:gridCol>
                <a:gridCol w="5003200">
                  <a:extLst>
                    <a:ext uri="{9D8B030D-6E8A-4147-A177-3AD203B41FA5}">
                      <a16:colId xmlns:a16="http://schemas.microsoft.com/office/drawing/2014/main" val="20001"/>
                    </a:ext>
                  </a:extLst>
                </a:gridCol>
              </a:tblGrid>
              <a:tr h="735350">
                <a:tc>
                  <a:txBody>
                    <a:bodyPr/>
                    <a:lstStyle/>
                    <a:p>
                      <a:pPr marL="0" lvl="0" indent="0" algn="l" rtl="0">
                        <a:spcBef>
                          <a:spcPts val="0"/>
                        </a:spcBef>
                        <a:spcAft>
                          <a:spcPts val="0"/>
                        </a:spcAft>
                        <a:buNone/>
                      </a:pPr>
                      <a:r>
                        <a:rPr lang="en-US" sz="2400" b="1">
                          <a:latin typeface="Times New Roman"/>
                          <a:ea typeface="Times New Roman"/>
                          <a:cs typeface="Times New Roman"/>
                          <a:sym typeface="Times New Roman"/>
                        </a:rPr>
                        <a:t>Total Data</a:t>
                      </a:r>
                      <a:endParaRPr sz="2400" b="1">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2750">
                          <a:solidFill>
                            <a:schemeClr val="dk1"/>
                          </a:solidFill>
                          <a:latin typeface="Times New Roman"/>
                          <a:ea typeface="Times New Roman"/>
                          <a:cs typeface="Times New Roman"/>
                          <a:sym typeface="Times New Roman"/>
                        </a:rPr>
                        <a:t>22984</a:t>
                      </a:r>
                      <a:endParaRPr sz="34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0"/>
                  </a:ext>
                </a:extLst>
              </a:tr>
              <a:tr h="735350">
                <a:tc>
                  <a:txBody>
                    <a:bodyPr/>
                    <a:lstStyle/>
                    <a:p>
                      <a:pPr marL="0" lvl="0" indent="0" algn="l" rtl="0">
                        <a:spcBef>
                          <a:spcPts val="0"/>
                        </a:spcBef>
                        <a:spcAft>
                          <a:spcPts val="0"/>
                        </a:spcAft>
                        <a:buNone/>
                      </a:pPr>
                      <a:r>
                        <a:rPr lang="en-US" sz="2400" b="1">
                          <a:latin typeface="Times New Roman"/>
                          <a:ea typeface="Times New Roman"/>
                          <a:cs typeface="Times New Roman"/>
                          <a:sym typeface="Times New Roman"/>
                        </a:rPr>
                        <a:t>Monetary Compensated Entries</a:t>
                      </a:r>
                      <a:endParaRPr sz="2400" b="1">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2750">
                          <a:solidFill>
                            <a:schemeClr val="dk1"/>
                          </a:solidFill>
                          <a:latin typeface="Times New Roman"/>
                          <a:ea typeface="Times New Roman"/>
                          <a:cs typeface="Times New Roman"/>
                          <a:sym typeface="Times New Roman"/>
                        </a:rPr>
                        <a:t>5027    (20%)</a:t>
                      </a:r>
                      <a:endParaRPr sz="33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r h="742475">
                <a:tc>
                  <a:txBody>
                    <a:bodyPr/>
                    <a:lstStyle/>
                    <a:p>
                      <a:pPr marL="0" lvl="0" indent="0" algn="l" rtl="0">
                        <a:spcBef>
                          <a:spcPts val="0"/>
                        </a:spcBef>
                        <a:spcAft>
                          <a:spcPts val="0"/>
                        </a:spcAft>
                        <a:buNone/>
                      </a:pPr>
                      <a:r>
                        <a:rPr lang="en-US" sz="2400" b="1">
                          <a:latin typeface="Times New Roman"/>
                          <a:ea typeface="Times New Roman"/>
                          <a:cs typeface="Times New Roman"/>
                          <a:sym typeface="Times New Roman"/>
                        </a:rPr>
                        <a:t>Non-Monetary Compensated Entries</a:t>
                      </a:r>
                      <a:endParaRPr sz="2400" b="1">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2750">
                          <a:solidFill>
                            <a:schemeClr val="dk1"/>
                          </a:solidFill>
                          <a:latin typeface="Times New Roman"/>
                          <a:ea typeface="Times New Roman"/>
                          <a:cs typeface="Times New Roman"/>
                          <a:sym typeface="Times New Roman"/>
                        </a:rPr>
                        <a:t>17957  (80%)</a:t>
                      </a:r>
                      <a:endParaRPr sz="35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bl>
          </a:graphicData>
        </a:graphic>
      </p:graphicFrame>
      <p:sp>
        <p:nvSpPr>
          <p:cNvPr id="127" name="Google Shape;127;p16"/>
          <p:cNvSpPr txBox="1"/>
          <p:nvPr/>
        </p:nvSpPr>
        <p:spPr>
          <a:xfrm>
            <a:off x="4609050" y="734475"/>
            <a:ext cx="2973900" cy="78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000" b="1">
                <a:latin typeface="Times New Roman"/>
                <a:ea typeface="Times New Roman"/>
                <a:cs typeface="Times New Roman"/>
                <a:sym typeface="Times New Roman"/>
              </a:rPr>
              <a:t>Data Description </a:t>
            </a:r>
            <a:endParaRPr sz="3000" b="1">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7"/>
          <p:cNvSpPr txBox="1"/>
          <p:nvPr/>
        </p:nvSpPr>
        <p:spPr>
          <a:xfrm>
            <a:off x="315075" y="199225"/>
            <a:ext cx="9497400" cy="64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600" b="1">
                <a:latin typeface="Times New Roman"/>
                <a:ea typeface="Times New Roman"/>
                <a:cs typeface="Times New Roman"/>
                <a:sym typeface="Times New Roman"/>
              </a:rPr>
              <a:t>What are the products receiving most monetary compensation?</a:t>
            </a:r>
            <a:endParaRPr sz="2600" b="1">
              <a:latin typeface="Times New Roman"/>
              <a:ea typeface="Times New Roman"/>
              <a:cs typeface="Times New Roman"/>
              <a:sym typeface="Times New Roman"/>
            </a:endParaRPr>
          </a:p>
        </p:txBody>
      </p:sp>
      <p:sp>
        <p:nvSpPr>
          <p:cNvPr id="134" name="Google Shape;134;p17"/>
          <p:cNvSpPr txBox="1"/>
          <p:nvPr/>
        </p:nvSpPr>
        <p:spPr>
          <a:xfrm>
            <a:off x="8863625" y="2199725"/>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600">
                <a:solidFill>
                  <a:schemeClr val="dk1"/>
                </a:solidFill>
                <a:latin typeface="Times New Roman"/>
                <a:ea typeface="Times New Roman"/>
                <a:cs typeface="Times New Roman"/>
                <a:sym typeface="Times New Roman"/>
              </a:rPr>
              <a:t>Most complaints that we give monetary compensation are about </a:t>
            </a:r>
            <a:endParaRPr sz="26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US" sz="4700">
                <a:solidFill>
                  <a:schemeClr val="dk1"/>
                </a:solidFill>
                <a:latin typeface="Times New Roman"/>
                <a:ea typeface="Times New Roman"/>
                <a:cs typeface="Times New Roman"/>
                <a:sym typeface="Times New Roman"/>
              </a:rPr>
              <a:t>credit card</a:t>
            </a:r>
            <a:endParaRPr sz="3500">
              <a:latin typeface="Times New Roman"/>
              <a:ea typeface="Times New Roman"/>
              <a:cs typeface="Times New Roman"/>
              <a:sym typeface="Times New Roman"/>
            </a:endParaRPr>
          </a:p>
        </p:txBody>
      </p:sp>
      <p:pic>
        <p:nvPicPr>
          <p:cNvPr id="135" name="Google Shape;135;p17"/>
          <p:cNvPicPr preferRelativeResize="0"/>
          <p:nvPr/>
        </p:nvPicPr>
        <p:blipFill>
          <a:blip r:embed="rId3">
            <a:alphaModFix/>
          </a:blip>
          <a:stretch>
            <a:fillRect/>
          </a:stretch>
        </p:blipFill>
        <p:spPr>
          <a:xfrm>
            <a:off x="0" y="1114975"/>
            <a:ext cx="8748476" cy="5399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8"/>
          <p:cNvSpPr txBox="1"/>
          <p:nvPr/>
        </p:nvSpPr>
        <p:spPr>
          <a:xfrm>
            <a:off x="100" y="54825"/>
            <a:ext cx="12192000" cy="64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700" b="1">
                <a:latin typeface="Times New Roman"/>
                <a:ea typeface="Times New Roman"/>
                <a:cs typeface="Times New Roman"/>
                <a:sym typeface="Times New Roman"/>
              </a:rPr>
              <a:t>What are the products that have the highest monetary compensation  percentage? </a:t>
            </a:r>
            <a:endParaRPr sz="2700" b="1">
              <a:latin typeface="Times New Roman"/>
              <a:ea typeface="Times New Roman"/>
              <a:cs typeface="Times New Roman"/>
              <a:sym typeface="Times New Roman"/>
            </a:endParaRPr>
          </a:p>
        </p:txBody>
      </p:sp>
      <p:sp>
        <p:nvSpPr>
          <p:cNvPr id="142" name="Google Shape;142;p18"/>
          <p:cNvSpPr txBox="1"/>
          <p:nvPr/>
        </p:nvSpPr>
        <p:spPr>
          <a:xfrm>
            <a:off x="8854275" y="2287200"/>
            <a:ext cx="3337800" cy="114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900">
                <a:latin typeface="Times New Roman"/>
                <a:ea typeface="Times New Roman"/>
                <a:cs typeface="Times New Roman"/>
                <a:sym typeface="Times New Roman"/>
              </a:rPr>
              <a:t>checking and bank account</a:t>
            </a:r>
            <a:endParaRPr sz="2900">
              <a:latin typeface="Times New Roman"/>
              <a:ea typeface="Times New Roman"/>
              <a:cs typeface="Times New Roman"/>
              <a:sym typeface="Times New Roman"/>
            </a:endParaRPr>
          </a:p>
          <a:p>
            <a:pPr marL="0" lvl="0" indent="0" algn="l" rtl="0">
              <a:spcBef>
                <a:spcPts val="0"/>
              </a:spcBef>
              <a:spcAft>
                <a:spcPts val="0"/>
              </a:spcAft>
              <a:buNone/>
            </a:pPr>
            <a:endParaRPr sz="2900">
              <a:latin typeface="Times New Roman"/>
              <a:ea typeface="Times New Roman"/>
              <a:cs typeface="Times New Roman"/>
              <a:sym typeface="Times New Roman"/>
            </a:endParaRPr>
          </a:p>
          <a:p>
            <a:pPr marL="0" lvl="0" indent="0" algn="l" rtl="0">
              <a:spcBef>
                <a:spcPts val="0"/>
              </a:spcBef>
              <a:spcAft>
                <a:spcPts val="0"/>
              </a:spcAft>
              <a:buNone/>
            </a:pPr>
            <a:endParaRPr sz="2900">
              <a:latin typeface="Times New Roman"/>
              <a:ea typeface="Times New Roman"/>
              <a:cs typeface="Times New Roman"/>
              <a:sym typeface="Times New Roman"/>
            </a:endParaRPr>
          </a:p>
          <a:p>
            <a:pPr marL="0" lvl="0" indent="0" algn="l" rtl="0">
              <a:spcBef>
                <a:spcPts val="0"/>
              </a:spcBef>
              <a:spcAft>
                <a:spcPts val="0"/>
              </a:spcAft>
              <a:buNone/>
            </a:pPr>
            <a:r>
              <a:rPr lang="en-US" sz="2900">
                <a:latin typeface="Times New Roman"/>
                <a:ea typeface="Times New Roman"/>
                <a:cs typeface="Times New Roman"/>
                <a:sym typeface="Times New Roman"/>
              </a:rPr>
              <a:t>credit card</a:t>
            </a:r>
            <a:endParaRPr sz="2900">
              <a:latin typeface="Times New Roman"/>
              <a:ea typeface="Times New Roman"/>
              <a:cs typeface="Times New Roman"/>
              <a:sym typeface="Times New Roman"/>
            </a:endParaRPr>
          </a:p>
        </p:txBody>
      </p:sp>
      <p:pic>
        <p:nvPicPr>
          <p:cNvPr id="143" name="Google Shape;143;p18"/>
          <p:cNvPicPr preferRelativeResize="0"/>
          <p:nvPr/>
        </p:nvPicPr>
        <p:blipFill>
          <a:blip r:embed="rId3">
            <a:alphaModFix/>
          </a:blip>
          <a:stretch>
            <a:fillRect/>
          </a:stretch>
        </p:blipFill>
        <p:spPr>
          <a:xfrm>
            <a:off x="215475" y="1186475"/>
            <a:ext cx="8457725" cy="5223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19"/>
          <p:cNvPicPr preferRelativeResize="0"/>
          <p:nvPr/>
        </p:nvPicPr>
        <p:blipFill>
          <a:blip r:embed="rId3">
            <a:alphaModFix/>
          </a:blip>
          <a:stretch>
            <a:fillRect/>
          </a:stretch>
        </p:blipFill>
        <p:spPr>
          <a:xfrm>
            <a:off x="2981150" y="1120464"/>
            <a:ext cx="6229700" cy="5489625"/>
          </a:xfrm>
          <a:prstGeom prst="rect">
            <a:avLst/>
          </a:prstGeom>
          <a:noFill/>
          <a:ln>
            <a:noFill/>
          </a:ln>
        </p:spPr>
      </p:pic>
      <p:sp>
        <p:nvSpPr>
          <p:cNvPr id="150" name="Google Shape;150;p19"/>
          <p:cNvSpPr txBox="1"/>
          <p:nvPr/>
        </p:nvSpPr>
        <p:spPr>
          <a:xfrm>
            <a:off x="245850" y="111400"/>
            <a:ext cx="11700300" cy="84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700" b="1">
                <a:latin typeface="Times New Roman"/>
                <a:ea typeface="Times New Roman"/>
                <a:cs typeface="Times New Roman"/>
                <a:sym typeface="Times New Roman"/>
              </a:rPr>
              <a:t>What are the outstanding problems within the complaints that receive monetary compensation?</a:t>
            </a:r>
            <a:endParaRPr sz="2700" b="1">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graphicFrame>
        <p:nvGraphicFramePr>
          <p:cNvPr id="156" name="Google Shape;156;p20"/>
          <p:cNvGraphicFramePr/>
          <p:nvPr/>
        </p:nvGraphicFramePr>
        <p:xfrm>
          <a:off x="219150" y="1835925"/>
          <a:ext cx="8355200" cy="4023180"/>
        </p:xfrm>
        <a:graphic>
          <a:graphicData uri="http://schemas.openxmlformats.org/drawingml/2006/table">
            <a:tbl>
              <a:tblPr>
                <a:noFill/>
                <a:tableStyleId>{20B8390F-DBA6-4506-98C2-63DC6BBDEA29}</a:tableStyleId>
              </a:tblPr>
              <a:tblGrid>
                <a:gridCol w="4177600">
                  <a:extLst>
                    <a:ext uri="{9D8B030D-6E8A-4147-A177-3AD203B41FA5}">
                      <a16:colId xmlns:a16="http://schemas.microsoft.com/office/drawing/2014/main" val="20000"/>
                    </a:ext>
                  </a:extLst>
                </a:gridCol>
                <a:gridCol w="4177600">
                  <a:extLst>
                    <a:ext uri="{9D8B030D-6E8A-4147-A177-3AD203B41FA5}">
                      <a16:colId xmlns:a16="http://schemas.microsoft.com/office/drawing/2014/main" val="20001"/>
                    </a:ext>
                  </a:extLst>
                </a:gridCol>
              </a:tblGrid>
              <a:tr h="0">
                <a:tc>
                  <a:txBody>
                    <a:bodyPr/>
                    <a:lstStyle/>
                    <a:p>
                      <a:pPr marL="0" lvl="0" indent="0" algn="l" rtl="0">
                        <a:spcBef>
                          <a:spcPts val="0"/>
                        </a:spcBef>
                        <a:spcAft>
                          <a:spcPts val="0"/>
                        </a:spcAft>
                        <a:buNone/>
                      </a:pPr>
                      <a:r>
                        <a:rPr lang="en-US" sz="2400" b="1">
                          <a:latin typeface="Times New Roman"/>
                          <a:ea typeface="Times New Roman"/>
                          <a:cs typeface="Times New Roman"/>
                          <a:sym typeface="Times New Roman"/>
                        </a:rPr>
                        <a:t>Complaints Topic</a:t>
                      </a:r>
                      <a:endParaRPr sz="2400" b="1">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US" sz="2400" b="1">
                          <a:latin typeface="Times New Roman"/>
                          <a:ea typeface="Times New Roman"/>
                          <a:cs typeface="Times New Roman"/>
                          <a:sym typeface="Times New Roman"/>
                        </a:rPr>
                        <a:t>Problemetic bank</a:t>
                      </a:r>
                      <a:endParaRPr sz="2400" b="1">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US" sz="2400">
                          <a:latin typeface="Times New Roman"/>
                          <a:ea typeface="Times New Roman"/>
                          <a:cs typeface="Times New Roman"/>
                          <a:sym typeface="Times New Roman"/>
                        </a:rPr>
                        <a:t>Credit Card Late Fee</a:t>
                      </a:r>
                      <a:endParaRPr sz="24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US" sz="2400">
                          <a:latin typeface="Times New Roman"/>
                          <a:ea typeface="Times New Roman"/>
                          <a:cs typeface="Times New Roman"/>
                          <a:sym typeface="Times New Roman"/>
                        </a:rPr>
                        <a:t>Capital One</a:t>
                      </a:r>
                      <a:endParaRPr sz="24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US" sz="2400">
                          <a:latin typeface="Times New Roman"/>
                          <a:ea typeface="Times New Roman"/>
                          <a:cs typeface="Times New Roman"/>
                          <a:sym typeface="Times New Roman"/>
                        </a:rPr>
                        <a:t>Debit Card &amp; Fraud</a:t>
                      </a:r>
                      <a:endParaRPr sz="24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US" sz="2400">
                          <a:latin typeface="Times New Roman"/>
                          <a:ea typeface="Times New Roman"/>
                          <a:cs typeface="Times New Roman"/>
                          <a:sym typeface="Times New Roman"/>
                        </a:rPr>
                        <a:t>American Express</a:t>
                      </a:r>
                      <a:endParaRPr sz="24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US" sz="2400">
                          <a:latin typeface="Times New Roman"/>
                          <a:ea typeface="Times New Roman"/>
                          <a:cs typeface="Times New Roman"/>
                          <a:sym typeface="Times New Roman"/>
                        </a:rPr>
                        <a:t>Deposit Service Fee &amp; Promotion</a:t>
                      </a:r>
                      <a:endParaRPr sz="24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US" sz="2400">
                          <a:latin typeface="Times New Roman"/>
                          <a:ea typeface="Times New Roman"/>
                          <a:cs typeface="Times New Roman"/>
                          <a:sym typeface="Times New Roman"/>
                        </a:rPr>
                        <a:t>CITI</a:t>
                      </a:r>
                      <a:endParaRPr sz="24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US" sz="2400">
                          <a:latin typeface="Times New Roman"/>
                          <a:ea typeface="Times New Roman"/>
                          <a:cs typeface="Times New Roman"/>
                          <a:sym typeface="Times New Roman"/>
                        </a:rPr>
                        <a:t>Overdraft Fee</a:t>
                      </a:r>
                      <a:endParaRPr sz="24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US" sz="2400">
                          <a:latin typeface="Times New Roman"/>
                          <a:ea typeface="Times New Roman"/>
                          <a:cs typeface="Times New Roman"/>
                          <a:sym typeface="Times New Roman"/>
                        </a:rPr>
                        <a:t>Wells Fargo</a:t>
                      </a:r>
                      <a:endParaRPr sz="24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US" sz="2400">
                          <a:latin typeface="Times New Roman"/>
                          <a:ea typeface="Times New Roman"/>
                          <a:cs typeface="Times New Roman"/>
                          <a:sym typeface="Times New Roman"/>
                        </a:rPr>
                        <a:t>Social Security &amp; Credit Deposit</a:t>
                      </a:r>
                      <a:endParaRPr sz="24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US" sz="2400">
                          <a:latin typeface="Times New Roman"/>
                          <a:ea typeface="Times New Roman"/>
                          <a:cs typeface="Times New Roman"/>
                          <a:sym typeface="Times New Roman"/>
                        </a:rPr>
                        <a:t>American Express</a:t>
                      </a:r>
                      <a:endParaRPr sz="24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5"/>
                  </a:ext>
                </a:extLst>
              </a:tr>
            </a:tbl>
          </a:graphicData>
        </a:graphic>
      </p:graphicFrame>
      <p:sp>
        <p:nvSpPr>
          <p:cNvPr id="157" name="Google Shape;157;p20"/>
          <p:cNvSpPr txBox="1"/>
          <p:nvPr/>
        </p:nvSpPr>
        <p:spPr>
          <a:xfrm>
            <a:off x="952500" y="515650"/>
            <a:ext cx="10973400" cy="8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solidFill>
                  <a:srgbClr val="134F5C"/>
                </a:solidFill>
                <a:latin typeface="Times New Roman"/>
                <a:ea typeface="Times New Roman"/>
                <a:cs typeface="Times New Roman"/>
                <a:sym typeface="Times New Roman"/>
              </a:rPr>
              <a:t>Subsidiary Companies’</a:t>
            </a:r>
            <a:r>
              <a:rPr lang="en-US" sz="3600" b="1">
                <a:latin typeface="Times New Roman"/>
                <a:ea typeface="Times New Roman"/>
                <a:cs typeface="Times New Roman"/>
                <a:sym typeface="Times New Roman"/>
              </a:rPr>
              <a:t> problems  (Topic Model)</a:t>
            </a:r>
            <a:endParaRPr sz="3600" b="1">
              <a:latin typeface="Times New Roman"/>
              <a:ea typeface="Times New Roman"/>
              <a:cs typeface="Times New Roman"/>
              <a:sym typeface="Times New Roman"/>
            </a:endParaRPr>
          </a:p>
        </p:txBody>
      </p:sp>
      <p:sp>
        <p:nvSpPr>
          <p:cNvPr id="158" name="Google Shape;158;p20"/>
          <p:cNvSpPr txBox="1"/>
          <p:nvPr/>
        </p:nvSpPr>
        <p:spPr>
          <a:xfrm>
            <a:off x="3179100" y="6150050"/>
            <a:ext cx="5058300" cy="21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b="1">
              <a:solidFill>
                <a:srgbClr val="FF0000"/>
              </a:solidFill>
            </a:endParaRPr>
          </a:p>
        </p:txBody>
      </p:sp>
      <p:pic>
        <p:nvPicPr>
          <p:cNvPr id="159" name="Google Shape;159;p20"/>
          <p:cNvPicPr preferRelativeResize="0"/>
          <p:nvPr/>
        </p:nvPicPr>
        <p:blipFill rotWithShape="1">
          <a:blip r:embed="rId3">
            <a:alphaModFix/>
          </a:blip>
          <a:srcRect b="1156"/>
          <a:stretch/>
        </p:blipFill>
        <p:spPr>
          <a:xfrm>
            <a:off x="9047000" y="1281300"/>
            <a:ext cx="2937525" cy="5576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59"/>
                                        </p:tgtEl>
                                        <p:attrNameLst>
                                          <p:attrName>style.visibility</p:attrName>
                                        </p:attrNameLst>
                                      </p:cBhvr>
                                      <p:to>
                                        <p:strVal val="visible"/>
                                      </p:to>
                                    </p:set>
                                    <p:anim calcmode="lin" valueType="num">
                                      <p:cBhvr additive="base">
                                        <p:cTn id="7" dur="1000"/>
                                        <p:tgtEl>
                                          <p:spTgt spid="15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21"/>
          <p:cNvPicPr preferRelativeResize="0"/>
          <p:nvPr/>
        </p:nvPicPr>
        <p:blipFill rotWithShape="1">
          <a:blip r:embed="rId3">
            <a:alphaModFix/>
          </a:blip>
          <a:srcRect l="20099" t="12793" r="9965" b="16168"/>
          <a:stretch/>
        </p:blipFill>
        <p:spPr>
          <a:xfrm>
            <a:off x="2051950" y="592825"/>
            <a:ext cx="4838701" cy="4826000"/>
          </a:xfrm>
          <a:prstGeom prst="rect">
            <a:avLst/>
          </a:prstGeom>
          <a:noFill/>
          <a:ln>
            <a:noFill/>
          </a:ln>
        </p:spPr>
      </p:pic>
      <p:sp>
        <p:nvSpPr>
          <p:cNvPr id="165" name="Google Shape;165;p21"/>
          <p:cNvSpPr/>
          <p:nvPr/>
        </p:nvSpPr>
        <p:spPr>
          <a:xfrm>
            <a:off x="3595725" y="1794025"/>
            <a:ext cx="6518700" cy="3477600"/>
          </a:xfrm>
          <a:prstGeom prst="roundRect">
            <a:avLst>
              <a:gd name="adj" fmla="val 12346"/>
            </a:avLst>
          </a:prstGeom>
          <a:blipFill rotWithShape="1">
            <a:blip r:embed="rId4">
              <a:alphaModFix/>
            </a:blip>
            <a:tile tx="0" ty="0" sx="99997" sy="99997" flip="none" algn="tl"/>
          </a:blipFill>
          <a:ln w="12700" cap="flat" cmpd="sng">
            <a:solidFill>
              <a:srgbClr val="B88B0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6" name="Google Shape;166;p21"/>
          <p:cNvSpPr txBox="1"/>
          <p:nvPr/>
        </p:nvSpPr>
        <p:spPr>
          <a:xfrm>
            <a:off x="5139825" y="2090725"/>
            <a:ext cx="3012000" cy="694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US" sz="4100" b="1">
                <a:solidFill>
                  <a:schemeClr val="dk1"/>
                </a:solidFill>
                <a:latin typeface="Times New Roman"/>
                <a:ea typeface="Times New Roman"/>
                <a:cs typeface="Times New Roman"/>
                <a:sym typeface="Times New Roman"/>
              </a:rPr>
              <a:t>Project Goal</a:t>
            </a:r>
            <a:endParaRPr sz="4100" b="1">
              <a:latin typeface="Times New Roman"/>
              <a:ea typeface="Times New Roman"/>
              <a:cs typeface="Times New Roman"/>
              <a:sym typeface="Times New Roman"/>
            </a:endParaRPr>
          </a:p>
        </p:txBody>
      </p:sp>
      <p:sp>
        <p:nvSpPr>
          <p:cNvPr id="167" name="Google Shape;167;p21"/>
          <p:cNvSpPr txBox="1"/>
          <p:nvPr/>
        </p:nvSpPr>
        <p:spPr>
          <a:xfrm>
            <a:off x="3707525" y="2972050"/>
            <a:ext cx="6518700" cy="189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4000" i="1"/>
              <a:t>     </a:t>
            </a:r>
            <a:r>
              <a:rPr lang="en-US" sz="4000" i="1">
                <a:latin typeface="Times New Roman"/>
                <a:ea typeface="Times New Roman"/>
                <a:cs typeface="Times New Roman"/>
                <a:sym typeface="Times New Roman"/>
              </a:rPr>
              <a:t>Sort the complaints by the necessity of </a:t>
            </a:r>
            <a:r>
              <a:rPr lang="en-US" sz="4000" b="1" i="1">
                <a:solidFill>
                  <a:srgbClr val="38761D"/>
                </a:solidFill>
                <a:latin typeface="Times New Roman"/>
                <a:ea typeface="Times New Roman"/>
                <a:cs typeface="Times New Roman"/>
                <a:sym typeface="Times New Roman"/>
              </a:rPr>
              <a:t>monetary relief </a:t>
            </a:r>
            <a:r>
              <a:rPr lang="en-US" sz="4000" i="1">
                <a:latin typeface="Times New Roman"/>
                <a:ea typeface="Times New Roman"/>
                <a:cs typeface="Times New Roman"/>
                <a:sym typeface="Times New Roman"/>
              </a:rPr>
              <a:t>automatically.</a:t>
            </a:r>
            <a:endParaRPr sz="4000" b="1" i="1">
              <a:solidFill>
                <a:srgbClr val="38761D"/>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第一PPT，www.1ppt.com">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1186</Words>
  <Application>Microsoft Office PowerPoint</Application>
  <PresentationFormat>Widescreen</PresentationFormat>
  <Paragraphs>197</Paragraphs>
  <Slides>29</Slides>
  <Notes>29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Times New Roman</vt:lpstr>
      <vt:lpstr>第一PPT，www.1ppt.com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QIUYI LU</cp:lastModifiedBy>
  <cp:revision>5</cp:revision>
  <dcterms:modified xsi:type="dcterms:W3CDTF">2020-03-10T05:44:24Z</dcterms:modified>
</cp:coreProperties>
</file>